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17"/>
  </p:notesMasterIdLst>
  <p:sldIdLst>
    <p:sldId id="257" r:id="rId5"/>
    <p:sldId id="266" r:id="rId6"/>
    <p:sldId id="267" r:id="rId7"/>
    <p:sldId id="258" r:id="rId8"/>
    <p:sldId id="259" r:id="rId9"/>
    <p:sldId id="260" r:id="rId10"/>
    <p:sldId id="261" r:id="rId11"/>
    <p:sldId id="263" r:id="rId12"/>
    <p:sldId id="276" r:id="rId13"/>
    <p:sldId id="279" r:id="rId14"/>
    <p:sldId id="278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433" autoAdjust="0"/>
  </p:normalViewPr>
  <p:slideViewPr>
    <p:cSldViewPr snapToGrid="0">
      <p:cViewPr varScale="1">
        <p:scale>
          <a:sx n="86" d="100"/>
          <a:sy n="86" d="100"/>
        </p:scale>
        <p:origin x="-1332" y="-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DFA54-C593-4A1E-8959-C3642A826029}" type="doc">
      <dgm:prSet loTypeId="urn:microsoft.com/office/officeart/2005/8/layout/vList4#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1CB4D19-4411-4FE8-A5FC-4552196D8F56}">
      <dgm:prSet phldrT="[Текст]"/>
      <dgm:spPr/>
      <dgm:t>
        <a:bodyPr/>
        <a:lstStyle/>
        <a:p>
          <a:pPr algn="l">
            <a:spcAft>
              <a:spcPts val="600"/>
            </a:spcAft>
          </a:pPr>
          <a:r>
            <a:rPr lang="ru-RU" dirty="0" smtClean="0"/>
            <a:t>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Основы формирования бизнес-плана и финансового  плана проекта</a:t>
          </a:r>
        </a:p>
        <a:p>
          <a:pPr algn="l">
            <a:spcAft>
              <a:spcPts val="0"/>
            </a:spcAft>
          </a:pPr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 Способы и механизмы привлечения</a:t>
          </a:r>
        </a:p>
        <a:p>
          <a:pPr algn="l">
            <a:spcAft>
              <a:spcPct val="35000"/>
            </a:spcAft>
          </a:pPr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 бюджетных и внебюджетных средств</a:t>
          </a:r>
        </a:p>
        <a:p>
          <a:pPr algn="l">
            <a:spcAft>
              <a:spcPct val="35000"/>
            </a:spcAft>
          </a:pPr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 Формы защиты интеллектуальной собственности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0FA54A37-41E2-4FFD-A56A-98D576F13A9E}" type="parTrans" cxnId="{DF056FE2-CD06-4635-916D-4B36796D91AA}">
      <dgm:prSet/>
      <dgm:spPr/>
      <dgm:t>
        <a:bodyPr/>
        <a:lstStyle/>
        <a:p>
          <a:endParaRPr lang="ru-RU"/>
        </a:p>
      </dgm:t>
    </dgm:pt>
    <dgm:pt modelId="{F0CC2D45-35BE-41B3-97B3-A3B25DCADCBD}" type="sibTrans" cxnId="{DF056FE2-CD06-4635-916D-4B36796D91AA}">
      <dgm:prSet/>
      <dgm:spPr/>
      <dgm:t>
        <a:bodyPr/>
        <a:lstStyle/>
        <a:p>
          <a:endParaRPr lang="ru-RU"/>
        </a:p>
      </dgm:t>
    </dgm:pt>
    <dgm:pt modelId="{278495DA-D2A3-4F59-AB4E-5F42D0203B6D}">
      <dgm:prSet phldrT="[Текст]"/>
      <dgm:spPr/>
      <dgm:t>
        <a:bodyPr/>
        <a:lstStyle/>
        <a:p>
          <a:r>
            <a:rPr lang="ru-RU" sz="1800" dirty="0" smtClean="0"/>
            <a:t> 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Разрабатывать бизнес-план проекта</a:t>
          </a:r>
        </a:p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 Представлять инновационный проект: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1EABF289-8BA6-4D3F-8821-B2CAC8D35F0D}" type="parTrans" cxnId="{6FC7360A-71ED-4F88-8DCB-3E5CDEA6E351}">
      <dgm:prSet/>
      <dgm:spPr/>
      <dgm:t>
        <a:bodyPr/>
        <a:lstStyle/>
        <a:p>
          <a:endParaRPr lang="ru-RU"/>
        </a:p>
      </dgm:t>
    </dgm:pt>
    <dgm:pt modelId="{23232B59-C3BD-41C7-80E4-6C24A0136444}" type="sibTrans" cxnId="{6FC7360A-71ED-4F88-8DCB-3E5CDEA6E351}">
      <dgm:prSet/>
      <dgm:spPr/>
      <dgm:t>
        <a:bodyPr/>
        <a:lstStyle/>
        <a:p>
          <a:endParaRPr lang="ru-RU"/>
        </a:p>
      </dgm:t>
    </dgm:pt>
    <dgm:pt modelId="{5DB98910-EB2D-464F-999B-C14E5B27682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государственному инвестору</a:t>
          </a:r>
          <a:endParaRPr lang="ru-RU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5D5A7549-1192-4A8F-836D-37B8EF0E67CE}" type="parTrans" cxnId="{4AD0C8F1-9CED-49CB-97BC-2F38D874DB7D}">
      <dgm:prSet/>
      <dgm:spPr/>
      <dgm:t>
        <a:bodyPr/>
        <a:lstStyle/>
        <a:p>
          <a:endParaRPr lang="ru-RU"/>
        </a:p>
      </dgm:t>
    </dgm:pt>
    <dgm:pt modelId="{8364EC60-5FCA-489C-94B6-5F19ACD3AE6E}" type="sibTrans" cxnId="{4AD0C8F1-9CED-49CB-97BC-2F38D874DB7D}">
      <dgm:prSet/>
      <dgm:spPr/>
      <dgm:t>
        <a:bodyPr/>
        <a:lstStyle/>
        <a:p>
          <a:endParaRPr lang="ru-RU"/>
        </a:p>
      </dgm:t>
    </dgm:pt>
    <dgm:pt modelId="{67D2CE03-D89A-4FEF-B2B6-635EF9BA1DC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частному инвестору</a:t>
          </a:r>
          <a:endParaRPr lang="ru-RU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405AD765-6629-4A80-B7E7-564094D7B14F}" type="parTrans" cxnId="{B6AF7296-DD3C-4E3E-85AD-DF002EB51230}">
      <dgm:prSet/>
      <dgm:spPr/>
      <dgm:t>
        <a:bodyPr/>
        <a:lstStyle/>
        <a:p>
          <a:endParaRPr lang="ru-RU"/>
        </a:p>
      </dgm:t>
    </dgm:pt>
    <dgm:pt modelId="{DD9503BF-8464-4FCF-AE3B-98C7B9C3B8AC}" type="sibTrans" cxnId="{B6AF7296-DD3C-4E3E-85AD-DF002EB51230}">
      <dgm:prSet/>
      <dgm:spPr/>
      <dgm:t>
        <a:bodyPr/>
        <a:lstStyle/>
        <a:p>
          <a:endParaRPr lang="ru-RU"/>
        </a:p>
      </dgm:t>
    </dgm:pt>
    <dgm:pt modelId="{ABC06295-9F4A-4DD8-B6F1-2E013F28C1B2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Подготовка заявки  в институты развития</a:t>
          </a:r>
        </a:p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 Подготовка и проведение презентации проекта</a:t>
          </a:r>
        </a:p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 Взаимодействие с патентными поверенными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D077763B-35FD-480B-B20B-CD7589BC1827}" type="parTrans" cxnId="{9BE8F6C6-3045-4253-8D3C-F530FC01B4DF}">
      <dgm:prSet/>
      <dgm:spPr/>
      <dgm:t>
        <a:bodyPr/>
        <a:lstStyle/>
        <a:p>
          <a:endParaRPr lang="ru-RU"/>
        </a:p>
      </dgm:t>
    </dgm:pt>
    <dgm:pt modelId="{0D38C143-95F7-46FF-81A6-26D3C297F8BC}" type="sibTrans" cxnId="{9BE8F6C6-3045-4253-8D3C-F530FC01B4DF}">
      <dgm:prSet/>
      <dgm:spPr/>
      <dgm:t>
        <a:bodyPr/>
        <a:lstStyle/>
        <a:p>
          <a:endParaRPr lang="ru-RU"/>
        </a:p>
      </dgm:t>
    </dgm:pt>
    <dgm:pt modelId="{DCED0BC1-1ADA-4E42-AF91-54263C6CD2A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потенциальному партнеру</a:t>
          </a:r>
          <a:endParaRPr lang="ru-RU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192E74F3-27A8-4D73-90AE-32F10FB47190}" type="parTrans" cxnId="{6E68B212-3B37-41BE-B619-5C9A9A5E25BD}">
      <dgm:prSet/>
      <dgm:spPr/>
      <dgm:t>
        <a:bodyPr/>
        <a:lstStyle/>
        <a:p>
          <a:endParaRPr lang="ru-RU"/>
        </a:p>
      </dgm:t>
    </dgm:pt>
    <dgm:pt modelId="{FF31C726-533D-4C06-9B0E-B552335D63DC}" type="sibTrans" cxnId="{6E68B212-3B37-41BE-B619-5C9A9A5E25BD}">
      <dgm:prSet/>
      <dgm:spPr/>
      <dgm:t>
        <a:bodyPr/>
        <a:lstStyle/>
        <a:p>
          <a:endParaRPr lang="ru-RU"/>
        </a:p>
      </dgm:t>
    </dgm:pt>
    <dgm:pt modelId="{6DC60C3C-2328-4C28-B0B2-872D7AD90140}" type="pres">
      <dgm:prSet presAssocID="{645DFA54-C593-4A1E-8959-C3642A82602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7952A-7E10-4DFF-8A05-1588CFE7F79C}" type="pres">
      <dgm:prSet presAssocID="{91CB4D19-4411-4FE8-A5FC-4552196D8F56}" presName="comp" presStyleCnt="0"/>
      <dgm:spPr/>
    </dgm:pt>
    <dgm:pt modelId="{E285D7B7-1B37-4057-8BD8-DA6793B498A2}" type="pres">
      <dgm:prSet presAssocID="{91CB4D19-4411-4FE8-A5FC-4552196D8F56}" presName="box" presStyleLbl="node1" presStyleIdx="0" presStyleCnt="3"/>
      <dgm:spPr/>
      <dgm:t>
        <a:bodyPr/>
        <a:lstStyle/>
        <a:p>
          <a:endParaRPr lang="ru-RU"/>
        </a:p>
      </dgm:t>
    </dgm:pt>
    <dgm:pt modelId="{FCB2D515-24EA-4AEC-90DF-ABEFF082BE95}" type="pres">
      <dgm:prSet presAssocID="{91CB4D19-4411-4FE8-A5FC-4552196D8F5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2C9641-E851-4697-AA95-ACCFC4E0E6F9}" type="pres">
      <dgm:prSet presAssocID="{91CB4D19-4411-4FE8-A5FC-4552196D8F5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232E0-EB22-481A-B400-D6D0744E2AA1}" type="pres">
      <dgm:prSet presAssocID="{F0CC2D45-35BE-41B3-97B3-A3B25DCADCBD}" presName="spacer" presStyleCnt="0"/>
      <dgm:spPr/>
    </dgm:pt>
    <dgm:pt modelId="{6C5B2914-E8C4-46BA-AEED-D36492B50F3B}" type="pres">
      <dgm:prSet presAssocID="{278495DA-D2A3-4F59-AB4E-5F42D0203B6D}" presName="comp" presStyleCnt="0"/>
      <dgm:spPr/>
    </dgm:pt>
    <dgm:pt modelId="{343B4B29-9024-4734-B539-475C4BCA3C6D}" type="pres">
      <dgm:prSet presAssocID="{278495DA-D2A3-4F59-AB4E-5F42D0203B6D}" presName="box" presStyleLbl="node1" presStyleIdx="1" presStyleCnt="3"/>
      <dgm:spPr/>
      <dgm:t>
        <a:bodyPr/>
        <a:lstStyle/>
        <a:p>
          <a:endParaRPr lang="ru-RU"/>
        </a:p>
      </dgm:t>
    </dgm:pt>
    <dgm:pt modelId="{E9813BD6-7DD4-4FAD-BA56-E10BC6CA3245}" type="pres">
      <dgm:prSet presAssocID="{278495DA-D2A3-4F59-AB4E-5F42D0203B6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AC9B40-EDC6-44F8-AC88-A49E87D624E0}" type="pres">
      <dgm:prSet presAssocID="{278495DA-D2A3-4F59-AB4E-5F42D0203B6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9E1D6-FEFC-408A-8715-78004DB470EA}" type="pres">
      <dgm:prSet presAssocID="{23232B59-C3BD-41C7-80E4-6C24A0136444}" presName="spacer" presStyleCnt="0"/>
      <dgm:spPr/>
    </dgm:pt>
    <dgm:pt modelId="{8AFEAFB5-FF84-4F85-A3CF-A4E123C84BB9}" type="pres">
      <dgm:prSet presAssocID="{ABC06295-9F4A-4DD8-B6F1-2E013F28C1B2}" presName="comp" presStyleCnt="0"/>
      <dgm:spPr/>
    </dgm:pt>
    <dgm:pt modelId="{848B42DE-7F4B-4290-9497-69D447BB1AE1}" type="pres">
      <dgm:prSet presAssocID="{ABC06295-9F4A-4DD8-B6F1-2E013F28C1B2}" presName="box" presStyleLbl="node1" presStyleIdx="2" presStyleCnt="3" custScaleY="69955"/>
      <dgm:spPr/>
      <dgm:t>
        <a:bodyPr/>
        <a:lstStyle/>
        <a:p>
          <a:endParaRPr lang="ru-RU"/>
        </a:p>
      </dgm:t>
    </dgm:pt>
    <dgm:pt modelId="{9FCDCE1D-E96D-4D0F-99E6-80C05E16D4AD}" type="pres">
      <dgm:prSet presAssocID="{ABC06295-9F4A-4DD8-B6F1-2E013F28C1B2}" presName="img" presStyleLbl="fgImgPlace1" presStyleIdx="2" presStyleCnt="3" custScaleY="755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16FB310-A94F-417D-8034-A6C4C3CEF08D}" type="pres">
      <dgm:prSet presAssocID="{ABC06295-9F4A-4DD8-B6F1-2E013F28C1B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FB782-7085-46ED-93FC-2C9FA4DF5C4E}" type="presOf" srcId="{DCED0BC1-1ADA-4E42-AF91-54263C6CD2AA}" destId="{65AC9B40-EDC6-44F8-AC88-A49E87D624E0}" srcOrd="1" destOrd="3" presId="urn:microsoft.com/office/officeart/2005/8/layout/vList4#1"/>
    <dgm:cxn modelId="{5D00B706-A980-42B0-A920-B19FA2BDB2BB}" type="presOf" srcId="{278495DA-D2A3-4F59-AB4E-5F42D0203B6D}" destId="{65AC9B40-EDC6-44F8-AC88-A49E87D624E0}" srcOrd="1" destOrd="0" presId="urn:microsoft.com/office/officeart/2005/8/layout/vList4#1"/>
    <dgm:cxn modelId="{1C824371-28A5-41A7-AE06-64AE11DEFE97}" type="presOf" srcId="{ABC06295-9F4A-4DD8-B6F1-2E013F28C1B2}" destId="{848B42DE-7F4B-4290-9497-69D447BB1AE1}" srcOrd="0" destOrd="0" presId="urn:microsoft.com/office/officeart/2005/8/layout/vList4#1"/>
    <dgm:cxn modelId="{6FC7360A-71ED-4F88-8DCB-3E5CDEA6E351}" srcId="{645DFA54-C593-4A1E-8959-C3642A826029}" destId="{278495DA-D2A3-4F59-AB4E-5F42D0203B6D}" srcOrd="1" destOrd="0" parTransId="{1EABF289-8BA6-4D3F-8821-B2CAC8D35F0D}" sibTransId="{23232B59-C3BD-41C7-80E4-6C24A0136444}"/>
    <dgm:cxn modelId="{B4306B98-AFD6-4BA2-80E1-F9921E884E57}" type="presOf" srcId="{DCED0BC1-1ADA-4E42-AF91-54263C6CD2AA}" destId="{343B4B29-9024-4734-B539-475C4BCA3C6D}" srcOrd="0" destOrd="3" presId="urn:microsoft.com/office/officeart/2005/8/layout/vList4#1"/>
    <dgm:cxn modelId="{9BE8F6C6-3045-4253-8D3C-F530FC01B4DF}" srcId="{645DFA54-C593-4A1E-8959-C3642A826029}" destId="{ABC06295-9F4A-4DD8-B6F1-2E013F28C1B2}" srcOrd="2" destOrd="0" parTransId="{D077763B-35FD-480B-B20B-CD7589BC1827}" sibTransId="{0D38C143-95F7-46FF-81A6-26D3C297F8BC}"/>
    <dgm:cxn modelId="{2F0ABB9E-DA96-4A2A-A4F3-9933EF2D37DF}" type="presOf" srcId="{ABC06295-9F4A-4DD8-B6F1-2E013F28C1B2}" destId="{D16FB310-A94F-417D-8034-A6C4C3CEF08D}" srcOrd="1" destOrd="0" presId="urn:microsoft.com/office/officeart/2005/8/layout/vList4#1"/>
    <dgm:cxn modelId="{BDFDAF45-6005-47E3-A2B2-66B4354DD63E}" type="presOf" srcId="{5DB98910-EB2D-464F-999B-C14E5B27682C}" destId="{343B4B29-9024-4734-B539-475C4BCA3C6D}" srcOrd="0" destOrd="1" presId="urn:microsoft.com/office/officeart/2005/8/layout/vList4#1"/>
    <dgm:cxn modelId="{5B9216AE-2209-46D1-9722-6308242A077C}" type="presOf" srcId="{5DB98910-EB2D-464F-999B-C14E5B27682C}" destId="{65AC9B40-EDC6-44F8-AC88-A49E87D624E0}" srcOrd="1" destOrd="1" presId="urn:microsoft.com/office/officeart/2005/8/layout/vList4#1"/>
    <dgm:cxn modelId="{D2595C1F-D176-4DA0-916D-2A3DCF4EF5D2}" type="presOf" srcId="{278495DA-D2A3-4F59-AB4E-5F42D0203B6D}" destId="{343B4B29-9024-4734-B539-475C4BCA3C6D}" srcOrd="0" destOrd="0" presId="urn:microsoft.com/office/officeart/2005/8/layout/vList4#1"/>
    <dgm:cxn modelId="{0561E292-F870-4ED3-B4FC-69C47AE5B0F2}" type="presOf" srcId="{67D2CE03-D89A-4FEF-B2B6-635EF9BA1DC4}" destId="{343B4B29-9024-4734-B539-475C4BCA3C6D}" srcOrd="0" destOrd="2" presId="urn:microsoft.com/office/officeart/2005/8/layout/vList4#1"/>
    <dgm:cxn modelId="{B6AF7296-DD3C-4E3E-85AD-DF002EB51230}" srcId="{278495DA-D2A3-4F59-AB4E-5F42D0203B6D}" destId="{67D2CE03-D89A-4FEF-B2B6-635EF9BA1DC4}" srcOrd="1" destOrd="0" parTransId="{405AD765-6629-4A80-B7E7-564094D7B14F}" sibTransId="{DD9503BF-8464-4FCF-AE3B-98C7B9C3B8AC}"/>
    <dgm:cxn modelId="{6E68B212-3B37-41BE-B619-5C9A9A5E25BD}" srcId="{278495DA-D2A3-4F59-AB4E-5F42D0203B6D}" destId="{DCED0BC1-1ADA-4E42-AF91-54263C6CD2AA}" srcOrd="2" destOrd="0" parTransId="{192E74F3-27A8-4D73-90AE-32F10FB47190}" sibTransId="{FF31C726-533D-4C06-9B0E-B552335D63DC}"/>
    <dgm:cxn modelId="{068F29DF-A7A5-4EB2-B523-B7D851739575}" type="presOf" srcId="{91CB4D19-4411-4FE8-A5FC-4552196D8F56}" destId="{E285D7B7-1B37-4057-8BD8-DA6793B498A2}" srcOrd="0" destOrd="0" presId="urn:microsoft.com/office/officeart/2005/8/layout/vList4#1"/>
    <dgm:cxn modelId="{64120E5B-3B77-4888-8DD0-1A84C23A0345}" type="presOf" srcId="{91CB4D19-4411-4FE8-A5FC-4552196D8F56}" destId="{DC2C9641-E851-4697-AA95-ACCFC4E0E6F9}" srcOrd="1" destOrd="0" presId="urn:microsoft.com/office/officeart/2005/8/layout/vList4#1"/>
    <dgm:cxn modelId="{0492A11C-6B73-42C4-8043-22A17C3E3A14}" type="presOf" srcId="{645DFA54-C593-4A1E-8959-C3642A826029}" destId="{6DC60C3C-2328-4C28-B0B2-872D7AD90140}" srcOrd="0" destOrd="0" presId="urn:microsoft.com/office/officeart/2005/8/layout/vList4#1"/>
    <dgm:cxn modelId="{DF056FE2-CD06-4635-916D-4B36796D91AA}" srcId="{645DFA54-C593-4A1E-8959-C3642A826029}" destId="{91CB4D19-4411-4FE8-A5FC-4552196D8F56}" srcOrd="0" destOrd="0" parTransId="{0FA54A37-41E2-4FFD-A56A-98D576F13A9E}" sibTransId="{F0CC2D45-35BE-41B3-97B3-A3B25DCADCBD}"/>
    <dgm:cxn modelId="{4AD0C8F1-9CED-49CB-97BC-2F38D874DB7D}" srcId="{278495DA-D2A3-4F59-AB4E-5F42D0203B6D}" destId="{5DB98910-EB2D-464F-999B-C14E5B27682C}" srcOrd="0" destOrd="0" parTransId="{5D5A7549-1192-4A8F-836D-37B8EF0E67CE}" sibTransId="{8364EC60-5FCA-489C-94B6-5F19ACD3AE6E}"/>
    <dgm:cxn modelId="{9F5EEA16-A6B9-46B5-AD92-C2400EDE1EB3}" type="presOf" srcId="{67D2CE03-D89A-4FEF-B2B6-635EF9BA1DC4}" destId="{65AC9B40-EDC6-44F8-AC88-A49E87D624E0}" srcOrd="1" destOrd="2" presId="urn:microsoft.com/office/officeart/2005/8/layout/vList4#1"/>
    <dgm:cxn modelId="{C89C84E3-9C60-4C6F-8F14-2450D3EBD604}" type="presParOf" srcId="{6DC60C3C-2328-4C28-B0B2-872D7AD90140}" destId="{32C7952A-7E10-4DFF-8A05-1588CFE7F79C}" srcOrd="0" destOrd="0" presId="urn:microsoft.com/office/officeart/2005/8/layout/vList4#1"/>
    <dgm:cxn modelId="{6E1F9BB7-266A-4A65-A3B7-57C40FE62E74}" type="presParOf" srcId="{32C7952A-7E10-4DFF-8A05-1588CFE7F79C}" destId="{E285D7B7-1B37-4057-8BD8-DA6793B498A2}" srcOrd="0" destOrd="0" presId="urn:microsoft.com/office/officeart/2005/8/layout/vList4#1"/>
    <dgm:cxn modelId="{D422A64C-DDFB-4F4B-AD79-146F99BEC860}" type="presParOf" srcId="{32C7952A-7E10-4DFF-8A05-1588CFE7F79C}" destId="{FCB2D515-24EA-4AEC-90DF-ABEFF082BE95}" srcOrd="1" destOrd="0" presId="urn:microsoft.com/office/officeart/2005/8/layout/vList4#1"/>
    <dgm:cxn modelId="{26A2BBDA-6126-4524-B027-8E9AE0DD4D62}" type="presParOf" srcId="{32C7952A-7E10-4DFF-8A05-1588CFE7F79C}" destId="{DC2C9641-E851-4697-AA95-ACCFC4E0E6F9}" srcOrd="2" destOrd="0" presId="urn:microsoft.com/office/officeart/2005/8/layout/vList4#1"/>
    <dgm:cxn modelId="{FC2C124D-127B-499F-9B4A-281C88EF1371}" type="presParOf" srcId="{6DC60C3C-2328-4C28-B0B2-872D7AD90140}" destId="{061232E0-EB22-481A-B400-D6D0744E2AA1}" srcOrd="1" destOrd="0" presId="urn:microsoft.com/office/officeart/2005/8/layout/vList4#1"/>
    <dgm:cxn modelId="{7F0B8B56-336B-4C05-B4B9-44E084AEB01E}" type="presParOf" srcId="{6DC60C3C-2328-4C28-B0B2-872D7AD90140}" destId="{6C5B2914-E8C4-46BA-AEED-D36492B50F3B}" srcOrd="2" destOrd="0" presId="urn:microsoft.com/office/officeart/2005/8/layout/vList4#1"/>
    <dgm:cxn modelId="{DD643248-69BE-47F1-AE37-758574C4E117}" type="presParOf" srcId="{6C5B2914-E8C4-46BA-AEED-D36492B50F3B}" destId="{343B4B29-9024-4734-B539-475C4BCA3C6D}" srcOrd="0" destOrd="0" presId="urn:microsoft.com/office/officeart/2005/8/layout/vList4#1"/>
    <dgm:cxn modelId="{DEDDAA2D-A00D-4F44-9F2C-F76E48B60989}" type="presParOf" srcId="{6C5B2914-E8C4-46BA-AEED-D36492B50F3B}" destId="{E9813BD6-7DD4-4FAD-BA56-E10BC6CA3245}" srcOrd="1" destOrd="0" presId="urn:microsoft.com/office/officeart/2005/8/layout/vList4#1"/>
    <dgm:cxn modelId="{BD32D364-ADDA-4AD3-AA0C-0B96EDFD15BC}" type="presParOf" srcId="{6C5B2914-E8C4-46BA-AEED-D36492B50F3B}" destId="{65AC9B40-EDC6-44F8-AC88-A49E87D624E0}" srcOrd="2" destOrd="0" presId="urn:microsoft.com/office/officeart/2005/8/layout/vList4#1"/>
    <dgm:cxn modelId="{05283088-408C-4741-91D5-931C86AFA85A}" type="presParOf" srcId="{6DC60C3C-2328-4C28-B0B2-872D7AD90140}" destId="{48F9E1D6-FEFC-408A-8715-78004DB470EA}" srcOrd="3" destOrd="0" presId="urn:microsoft.com/office/officeart/2005/8/layout/vList4#1"/>
    <dgm:cxn modelId="{0ECEB046-F796-417A-B260-97E60FB14345}" type="presParOf" srcId="{6DC60C3C-2328-4C28-B0B2-872D7AD90140}" destId="{8AFEAFB5-FF84-4F85-A3CF-A4E123C84BB9}" srcOrd="4" destOrd="0" presId="urn:microsoft.com/office/officeart/2005/8/layout/vList4#1"/>
    <dgm:cxn modelId="{0A9FBA20-BF14-4215-8CCD-D6B126578C19}" type="presParOf" srcId="{8AFEAFB5-FF84-4F85-A3CF-A4E123C84BB9}" destId="{848B42DE-7F4B-4290-9497-69D447BB1AE1}" srcOrd="0" destOrd="0" presId="urn:microsoft.com/office/officeart/2005/8/layout/vList4#1"/>
    <dgm:cxn modelId="{B4CF57CC-4606-459C-A809-1BFEAB659F52}" type="presParOf" srcId="{8AFEAFB5-FF84-4F85-A3CF-A4E123C84BB9}" destId="{9FCDCE1D-E96D-4D0F-99E6-80C05E16D4AD}" srcOrd="1" destOrd="0" presId="urn:microsoft.com/office/officeart/2005/8/layout/vList4#1"/>
    <dgm:cxn modelId="{B8E503F8-FA0A-49F7-9968-21FB6879C7F7}" type="presParOf" srcId="{8AFEAFB5-FF84-4F85-A3CF-A4E123C84BB9}" destId="{D16FB310-A94F-417D-8034-A6C4C3CEF08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8F57C-3348-48E5-A2F0-CC0627FA0F1E}" type="doc">
      <dgm:prSet loTypeId="urn:microsoft.com/office/officeart/2005/8/layout/hProcess9" loCatId="process" qsTypeId="urn:microsoft.com/office/officeart/2005/8/quickstyle/3d3" qsCatId="3D" csTypeId="urn:microsoft.com/office/officeart/2005/8/colors/accent0_3" csCatId="mainScheme" phldr="1"/>
      <dgm:spPr/>
    </dgm:pt>
    <dgm:pt modelId="{513062A6-1C90-435B-85EA-6C0B88AAF9CD}">
      <dgm:prSet phldrT="[Текст]" custT="1"/>
      <dgm:spPr/>
      <dgm:t>
        <a:bodyPr anchor="t"/>
        <a:lstStyle/>
        <a:p>
          <a:pPr algn="ctr"/>
          <a:r>
            <a:rPr lang="ru-RU" sz="1600" b="1" dirty="0" smtClean="0"/>
            <a:t>Формирование тематики проекта для СКР:</a:t>
          </a:r>
          <a:endParaRPr lang="ru-RU" sz="1600" dirty="0" smtClean="0"/>
        </a:p>
        <a:p>
          <a:pPr algn="l"/>
          <a:r>
            <a:rPr lang="ru-RU" sz="1500" dirty="0" smtClean="0"/>
            <a:t>Студент</a:t>
          </a:r>
        </a:p>
        <a:p>
          <a:pPr algn="l"/>
          <a:r>
            <a:rPr lang="ru-RU" sz="1500" dirty="0" smtClean="0"/>
            <a:t>Научный руководитель</a:t>
          </a:r>
        </a:p>
        <a:p>
          <a:pPr algn="l"/>
          <a:r>
            <a:rPr lang="ru-RU" sz="1500" dirty="0" smtClean="0"/>
            <a:t>Ментор </a:t>
          </a:r>
          <a:r>
            <a:rPr lang="ru-RU" sz="1500" dirty="0" err="1" smtClean="0"/>
            <a:t>преакселератора</a:t>
          </a:r>
          <a:endParaRPr lang="ru-RU" sz="1500" dirty="0"/>
        </a:p>
      </dgm:t>
    </dgm:pt>
    <dgm:pt modelId="{FF95C293-B930-4635-846B-248E9DD63F84}" type="parTrans" cxnId="{2AE9791D-A89C-49C4-9F82-773AC49DC5A3}">
      <dgm:prSet/>
      <dgm:spPr/>
      <dgm:t>
        <a:bodyPr/>
        <a:lstStyle/>
        <a:p>
          <a:endParaRPr lang="ru-RU"/>
        </a:p>
      </dgm:t>
    </dgm:pt>
    <dgm:pt modelId="{3253A07D-66F1-45C3-B11B-68769E1D7DAF}" type="sibTrans" cxnId="{2AE9791D-A89C-49C4-9F82-773AC49DC5A3}">
      <dgm:prSet/>
      <dgm:spPr/>
      <dgm:t>
        <a:bodyPr/>
        <a:lstStyle/>
        <a:p>
          <a:endParaRPr lang="ru-RU"/>
        </a:p>
      </dgm:t>
    </dgm:pt>
    <dgm:pt modelId="{FA5FBD08-2E4C-414F-9870-D4584E0B67C9}">
      <dgm:prSet phldrT="[Текст]" custT="1"/>
      <dgm:spPr/>
      <dgm:t>
        <a:bodyPr anchor="t"/>
        <a:lstStyle/>
        <a:p>
          <a:pPr algn="ctr"/>
          <a:r>
            <a:rPr lang="ru-RU" sz="1600" b="1" dirty="0" smtClean="0"/>
            <a:t>«Упаковка» проекта:</a:t>
          </a:r>
          <a:endParaRPr lang="ru-RU" sz="1600" dirty="0" smtClean="0"/>
        </a:p>
        <a:p>
          <a:pPr algn="ctr"/>
          <a:endParaRPr lang="ru-RU" sz="1500" dirty="0" smtClean="0"/>
        </a:p>
        <a:p>
          <a:pPr algn="l"/>
          <a:r>
            <a:rPr lang="ru-RU" sz="1500" dirty="0" smtClean="0"/>
            <a:t>Обучение</a:t>
          </a:r>
        </a:p>
        <a:p>
          <a:pPr algn="l"/>
          <a:r>
            <a:rPr lang="ru-RU" sz="1500" dirty="0" smtClean="0"/>
            <a:t>Подготовка к защите</a:t>
          </a:r>
        </a:p>
        <a:p>
          <a:pPr algn="l"/>
          <a:r>
            <a:rPr lang="ru-RU" sz="1500" dirty="0" smtClean="0"/>
            <a:t>Создание презентации</a:t>
          </a:r>
        </a:p>
        <a:p>
          <a:pPr algn="l"/>
          <a:r>
            <a:rPr lang="ru-RU" sz="1500" dirty="0" smtClean="0"/>
            <a:t>Подготовка команды</a:t>
          </a:r>
          <a:endParaRPr lang="ru-RU" sz="1500" dirty="0"/>
        </a:p>
      </dgm:t>
    </dgm:pt>
    <dgm:pt modelId="{BA6229E0-4B04-4B48-9594-F9DD728A54C3}" type="parTrans" cxnId="{24D3C50B-91CC-44F7-B4CB-3C17F388CDF7}">
      <dgm:prSet/>
      <dgm:spPr/>
      <dgm:t>
        <a:bodyPr/>
        <a:lstStyle/>
        <a:p>
          <a:endParaRPr lang="ru-RU"/>
        </a:p>
      </dgm:t>
    </dgm:pt>
    <dgm:pt modelId="{F82B75AE-BA44-4D47-98C6-56A914406095}" type="sibTrans" cxnId="{24D3C50B-91CC-44F7-B4CB-3C17F388CDF7}">
      <dgm:prSet/>
      <dgm:spPr/>
      <dgm:t>
        <a:bodyPr/>
        <a:lstStyle/>
        <a:p>
          <a:endParaRPr lang="ru-RU"/>
        </a:p>
      </dgm:t>
    </dgm:pt>
    <dgm:pt modelId="{324566E2-41C5-4430-B780-B5713758ADDD}">
      <dgm:prSet phldrT="[Текст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ru-RU" sz="1600" b="1" dirty="0" smtClean="0"/>
            <a:t>«Продажа» проекта:</a:t>
          </a:r>
          <a:endParaRPr lang="ru-RU" sz="1600" dirty="0" smtClean="0"/>
        </a:p>
        <a:p>
          <a:pPr algn="ctr">
            <a:spcAft>
              <a:spcPts val="0"/>
            </a:spcAft>
          </a:pPr>
          <a:endParaRPr lang="ru-RU" sz="1300" dirty="0" smtClean="0"/>
        </a:p>
        <a:p>
          <a:pPr algn="l">
            <a:spcAft>
              <a:spcPts val="600"/>
            </a:spcAft>
          </a:pPr>
          <a:r>
            <a:rPr lang="ru-RU" sz="1600" dirty="0" smtClean="0"/>
            <a:t>Защита СКР</a:t>
          </a:r>
        </a:p>
        <a:p>
          <a:pPr algn="l">
            <a:spcAft>
              <a:spcPct val="35000"/>
            </a:spcAft>
          </a:pPr>
          <a:r>
            <a:rPr lang="ru-RU" sz="1600" dirty="0" smtClean="0"/>
            <a:t>Подача заявки в программы ФСИ (УМНИК, СТАРТ, …)</a:t>
          </a:r>
        </a:p>
        <a:p>
          <a:pPr algn="l">
            <a:spcAft>
              <a:spcPct val="35000"/>
            </a:spcAft>
          </a:pPr>
          <a:r>
            <a:rPr lang="ru-RU" sz="1600" dirty="0" smtClean="0"/>
            <a:t>Привлечение инвестора</a:t>
          </a:r>
        </a:p>
        <a:p>
          <a:pPr algn="ctr">
            <a:spcAft>
              <a:spcPct val="35000"/>
            </a:spcAft>
          </a:pPr>
          <a:endParaRPr lang="ru-RU" sz="1600" dirty="0"/>
        </a:p>
      </dgm:t>
    </dgm:pt>
    <dgm:pt modelId="{0CAC62C8-04D6-4F7E-84C5-8E18AA2193EF}" type="parTrans" cxnId="{FB1A6319-18B9-41B0-B2BA-09F5B8EE6CA0}">
      <dgm:prSet/>
      <dgm:spPr/>
      <dgm:t>
        <a:bodyPr/>
        <a:lstStyle/>
        <a:p>
          <a:endParaRPr lang="ru-RU"/>
        </a:p>
      </dgm:t>
    </dgm:pt>
    <dgm:pt modelId="{0720F504-C699-4930-80B0-F4AFBA1832D9}" type="sibTrans" cxnId="{FB1A6319-18B9-41B0-B2BA-09F5B8EE6CA0}">
      <dgm:prSet/>
      <dgm:spPr/>
      <dgm:t>
        <a:bodyPr/>
        <a:lstStyle/>
        <a:p>
          <a:endParaRPr lang="ru-RU"/>
        </a:p>
      </dgm:t>
    </dgm:pt>
    <dgm:pt modelId="{4DFF34C0-B9EF-497F-BBC4-E5F3A7809AC5}" type="pres">
      <dgm:prSet presAssocID="{BB18F57C-3348-48E5-A2F0-CC0627FA0F1E}" presName="CompostProcess" presStyleCnt="0">
        <dgm:presLayoutVars>
          <dgm:dir/>
          <dgm:resizeHandles val="exact"/>
        </dgm:presLayoutVars>
      </dgm:prSet>
      <dgm:spPr/>
    </dgm:pt>
    <dgm:pt modelId="{3285D067-3ABF-46C7-8CFD-2A0A694242F2}" type="pres">
      <dgm:prSet presAssocID="{BB18F57C-3348-48E5-A2F0-CC0627FA0F1E}" presName="arrow" presStyleLbl="bgShp" presStyleIdx="0" presStyleCnt="1"/>
      <dgm:spPr/>
    </dgm:pt>
    <dgm:pt modelId="{601B5E58-3C48-4CB8-A9C3-48A8B8010482}" type="pres">
      <dgm:prSet presAssocID="{BB18F57C-3348-48E5-A2F0-CC0627FA0F1E}" presName="linearProcess" presStyleCnt="0"/>
      <dgm:spPr/>
    </dgm:pt>
    <dgm:pt modelId="{5CF3E96F-ECC6-44B2-8651-A9FCC868E731}" type="pres">
      <dgm:prSet presAssocID="{513062A6-1C90-435B-85EA-6C0B88AAF9CD}" presName="textNode" presStyleLbl="node1" presStyleIdx="0" presStyleCnt="3" custScaleY="10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8E7CE-727A-4535-85BB-6271E6E5FC52}" type="pres">
      <dgm:prSet presAssocID="{3253A07D-66F1-45C3-B11B-68769E1D7DAF}" presName="sibTrans" presStyleCnt="0"/>
      <dgm:spPr/>
    </dgm:pt>
    <dgm:pt modelId="{256453FC-D0B5-4E97-AF9A-A0C29B22F2B2}" type="pres">
      <dgm:prSet presAssocID="{FA5FBD08-2E4C-414F-9870-D4584E0B67C9}" presName="textNode" presStyleLbl="node1" presStyleIdx="1" presStyleCnt="3" custScaleY="105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B9F71-20F9-43FD-840D-320D0E463549}" type="pres">
      <dgm:prSet presAssocID="{F82B75AE-BA44-4D47-98C6-56A914406095}" presName="sibTrans" presStyleCnt="0"/>
      <dgm:spPr/>
    </dgm:pt>
    <dgm:pt modelId="{A3E7C21E-F8B4-43DF-98D4-12458B31267B}" type="pres">
      <dgm:prSet presAssocID="{324566E2-41C5-4430-B780-B5713758ADDD}" presName="textNode" presStyleLbl="node1" presStyleIdx="2" presStyleCnt="3" custScaleY="10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3C50B-91CC-44F7-B4CB-3C17F388CDF7}" srcId="{BB18F57C-3348-48E5-A2F0-CC0627FA0F1E}" destId="{FA5FBD08-2E4C-414F-9870-D4584E0B67C9}" srcOrd="1" destOrd="0" parTransId="{BA6229E0-4B04-4B48-9594-F9DD728A54C3}" sibTransId="{F82B75AE-BA44-4D47-98C6-56A914406095}"/>
    <dgm:cxn modelId="{8E2887BA-A77C-4132-A48E-F5E4C3A15D3F}" type="presOf" srcId="{FA5FBD08-2E4C-414F-9870-D4584E0B67C9}" destId="{256453FC-D0B5-4E97-AF9A-A0C29B22F2B2}" srcOrd="0" destOrd="0" presId="urn:microsoft.com/office/officeart/2005/8/layout/hProcess9"/>
    <dgm:cxn modelId="{2AE9791D-A89C-49C4-9F82-773AC49DC5A3}" srcId="{BB18F57C-3348-48E5-A2F0-CC0627FA0F1E}" destId="{513062A6-1C90-435B-85EA-6C0B88AAF9CD}" srcOrd="0" destOrd="0" parTransId="{FF95C293-B930-4635-846B-248E9DD63F84}" sibTransId="{3253A07D-66F1-45C3-B11B-68769E1D7DAF}"/>
    <dgm:cxn modelId="{42D7828C-326F-43D2-BA58-6630045E5916}" type="presOf" srcId="{513062A6-1C90-435B-85EA-6C0B88AAF9CD}" destId="{5CF3E96F-ECC6-44B2-8651-A9FCC868E731}" srcOrd="0" destOrd="0" presId="urn:microsoft.com/office/officeart/2005/8/layout/hProcess9"/>
    <dgm:cxn modelId="{4D1E1097-C9F3-43D1-A642-A363F16312CE}" type="presOf" srcId="{BB18F57C-3348-48E5-A2F0-CC0627FA0F1E}" destId="{4DFF34C0-B9EF-497F-BBC4-E5F3A7809AC5}" srcOrd="0" destOrd="0" presId="urn:microsoft.com/office/officeart/2005/8/layout/hProcess9"/>
    <dgm:cxn modelId="{FB1A6319-18B9-41B0-B2BA-09F5B8EE6CA0}" srcId="{BB18F57C-3348-48E5-A2F0-CC0627FA0F1E}" destId="{324566E2-41C5-4430-B780-B5713758ADDD}" srcOrd="2" destOrd="0" parTransId="{0CAC62C8-04D6-4F7E-84C5-8E18AA2193EF}" sibTransId="{0720F504-C699-4930-80B0-F4AFBA1832D9}"/>
    <dgm:cxn modelId="{A46077BD-F663-4BCC-B242-5362ABB208AF}" type="presOf" srcId="{324566E2-41C5-4430-B780-B5713758ADDD}" destId="{A3E7C21E-F8B4-43DF-98D4-12458B31267B}" srcOrd="0" destOrd="0" presId="urn:microsoft.com/office/officeart/2005/8/layout/hProcess9"/>
    <dgm:cxn modelId="{F3F752F8-10B6-453A-9971-2BDA69222488}" type="presParOf" srcId="{4DFF34C0-B9EF-497F-BBC4-E5F3A7809AC5}" destId="{3285D067-3ABF-46C7-8CFD-2A0A694242F2}" srcOrd="0" destOrd="0" presId="urn:microsoft.com/office/officeart/2005/8/layout/hProcess9"/>
    <dgm:cxn modelId="{BFC5196A-2882-456D-9445-AFA91DB11A98}" type="presParOf" srcId="{4DFF34C0-B9EF-497F-BBC4-E5F3A7809AC5}" destId="{601B5E58-3C48-4CB8-A9C3-48A8B8010482}" srcOrd="1" destOrd="0" presId="urn:microsoft.com/office/officeart/2005/8/layout/hProcess9"/>
    <dgm:cxn modelId="{376D9E3B-298D-4D16-9BC4-FF3B82BCF0B1}" type="presParOf" srcId="{601B5E58-3C48-4CB8-A9C3-48A8B8010482}" destId="{5CF3E96F-ECC6-44B2-8651-A9FCC868E731}" srcOrd="0" destOrd="0" presId="urn:microsoft.com/office/officeart/2005/8/layout/hProcess9"/>
    <dgm:cxn modelId="{221C24F9-1A83-4557-B7ED-06524BA7CBC5}" type="presParOf" srcId="{601B5E58-3C48-4CB8-A9C3-48A8B8010482}" destId="{A808E7CE-727A-4535-85BB-6271E6E5FC52}" srcOrd="1" destOrd="0" presId="urn:microsoft.com/office/officeart/2005/8/layout/hProcess9"/>
    <dgm:cxn modelId="{79879228-D97C-48E1-9AE0-A27632B33F5B}" type="presParOf" srcId="{601B5E58-3C48-4CB8-A9C3-48A8B8010482}" destId="{256453FC-D0B5-4E97-AF9A-A0C29B22F2B2}" srcOrd="2" destOrd="0" presId="urn:microsoft.com/office/officeart/2005/8/layout/hProcess9"/>
    <dgm:cxn modelId="{1923F3EC-AE2D-4777-AD4E-5E2FD4180BD0}" type="presParOf" srcId="{601B5E58-3C48-4CB8-A9C3-48A8B8010482}" destId="{4B9B9F71-20F9-43FD-840D-320D0E463549}" srcOrd="3" destOrd="0" presId="urn:microsoft.com/office/officeart/2005/8/layout/hProcess9"/>
    <dgm:cxn modelId="{4D9026C2-A501-4FDE-8C24-A63B77D4CA46}" type="presParOf" srcId="{601B5E58-3C48-4CB8-A9C3-48A8B8010482}" destId="{A3E7C21E-F8B4-43DF-98D4-12458B3126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5D7B7-1B37-4057-8BD8-DA6793B498A2}">
      <dsp:nvSpPr>
        <dsp:cNvPr id="0" name=""/>
        <dsp:cNvSpPr/>
      </dsp:nvSpPr>
      <dsp:spPr>
        <a:xfrm>
          <a:off x="0" y="0"/>
          <a:ext cx="8014283" cy="1765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Основы формирования бизнес-плана и финансового  плана проекта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 Способы и механизмы привлечения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 бюджетных и внебюджетных средств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 Формы защиты интеллектуальной собственности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79407" y="0"/>
        <a:ext cx="6234875" cy="1765509"/>
      </dsp:txXfrm>
    </dsp:sp>
    <dsp:sp modelId="{FCB2D515-24EA-4AEC-90DF-ABEFF082BE95}">
      <dsp:nvSpPr>
        <dsp:cNvPr id="0" name=""/>
        <dsp:cNvSpPr/>
      </dsp:nvSpPr>
      <dsp:spPr>
        <a:xfrm>
          <a:off x="176550" y="176550"/>
          <a:ext cx="1602856" cy="14124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3B4B29-9024-4734-B539-475C4BCA3C6D}">
      <dsp:nvSpPr>
        <dsp:cNvPr id="0" name=""/>
        <dsp:cNvSpPr/>
      </dsp:nvSpPr>
      <dsp:spPr>
        <a:xfrm>
          <a:off x="0" y="1942060"/>
          <a:ext cx="8014283" cy="1765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Разрабатывать бизнес-план проекта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 Представлять инновационный проект: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государственному инвестору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частному инвестору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потенциальному партнеру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79407" y="1942060"/>
        <a:ext cx="6234875" cy="1765509"/>
      </dsp:txXfrm>
    </dsp:sp>
    <dsp:sp modelId="{E9813BD6-7DD4-4FAD-BA56-E10BC6CA3245}">
      <dsp:nvSpPr>
        <dsp:cNvPr id="0" name=""/>
        <dsp:cNvSpPr/>
      </dsp:nvSpPr>
      <dsp:spPr>
        <a:xfrm>
          <a:off x="176550" y="2118611"/>
          <a:ext cx="1602856" cy="14124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8B42DE-7F4B-4290-9497-69D447BB1AE1}">
      <dsp:nvSpPr>
        <dsp:cNvPr id="0" name=""/>
        <dsp:cNvSpPr/>
      </dsp:nvSpPr>
      <dsp:spPr>
        <a:xfrm>
          <a:off x="0" y="3884121"/>
          <a:ext cx="8014283" cy="12350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Подготовка заявки  в институты развития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 Подготовка и проведение презентации проекта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 Взаимодействие с патентными поверенными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79407" y="3884121"/>
        <a:ext cx="6234875" cy="1235062"/>
      </dsp:txXfrm>
    </dsp:sp>
    <dsp:sp modelId="{9FCDCE1D-E96D-4D0F-99E6-80C05E16D4AD}">
      <dsp:nvSpPr>
        <dsp:cNvPr id="0" name=""/>
        <dsp:cNvSpPr/>
      </dsp:nvSpPr>
      <dsp:spPr>
        <a:xfrm>
          <a:off x="176550" y="3968200"/>
          <a:ext cx="1602856" cy="10669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85D067-3ABF-46C7-8CFD-2A0A694242F2}">
      <dsp:nvSpPr>
        <dsp:cNvPr id="0" name=""/>
        <dsp:cNvSpPr/>
      </dsp:nvSpPr>
      <dsp:spPr>
        <a:xfrm>
          <a:off x="596866" y="0"/>
          <a:ext cx="6764483" cy="516031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3E96F-ECC6-44B2-8651-A9FCC868E731}">
      <dsp:nvSpPr>
        <dsp:cNvPr id="0" name=""/>
        <dsp:cNvSpPr/>
      </dsp:nvSpPr>
      <dsp:spPr>
        <a:xfrm>
          <a:off x="297" y="1474571"/>
          <a:ext cx="2441409" cy="22111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 тематики проекта для СКР: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Студент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Научный руководитель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Ментор </a:t>
          </a:r>
          <a:r>
            <a:rPr lang="ru-RU" sz="1500" kern="1200" dirty="0" err="1" smtClean="0"/>
            <a:t>преакселератора</a:t>
          </a:r>
          <a:endParaRPr lang="ru-RU" sz="1500" kern="1200" dirty="0"/>
        </a:p>
      </dsp:txBody>
      <dsp:txXfrm>
        <a:off x="297" y="1474571"/>
        <a:ext cx="2441409" cy="2211176"/>
      </dsp:txXfrm>
    </dsp:sp>
    <dsp:sp modelId="{256453FC-D0B5-4E97-AF9A-A0C29B22F2B2}">
      <dsp:nvSpPr>
        <dsp:cNvPr id="0" name=""/>
        <dsp:cNvSpPr/>
      </dsp:nvSpPr>
      <dsp:spPr>
        <a:xfrm>
          <a:off x="2758403" y="1491043"/>
          <a:ext cx="2441409" cy="21782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«Упаковка» проекта: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Обучение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Подготовка к защите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презентации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Подготовка команды</a:t>
          </a:r>
          <a:endParaRPr lang="ru-RU" sz="1500" kern="1200" dirty="0"/>
        </a:p>
      </dsp:txBody>
      <dsp:txXfrm>
        <a:off x="2758403" y="1491043"/>
        <a:ext cx="2441409" cy="2178232"/>
      </dsp:txXfrm>
    </dsp:sp>
    <dsp:sp modelId="{A3E7C21E-F8B4-43DF-98D4-12458B31267B}">
      <dsp:nvSpPr>
        <dsp:cNvPr id="0" name=""/>
        <dsp:cNvSpPr/>
      </dsp:nvSpPr>
      <dsp:spPr>
        <a:xfrm>
          <a:off x="5516509" y="1474571"/>
          <a:ext cx="2441409" cy="22111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«Продажа» проекта: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3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kern="1200" dirty="0" smtClean="0"/>
            <a:t>Защита СКР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Подача заявки в программы ФСИ (УМНИК, СТАРТ, …)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Привлечение инвестора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516509" y="1474571"/>
        <a:ext cx="2441409" cy="221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2F969-53A1-4A3B-A598-6B97B3A1E7C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AA9C8-8109-45BB-88E8-DDB94F7B7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AA9C8-8109-45BB-88E8-DDB94F7B72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pic>
        <p:nvPicPr>
          <p:cNvPr id="22" name="Рисунок 21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0262" y="437369"/>
            <a:ext cx="1554717" cy="15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0184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24901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21447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11016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pic>
        <p:nvPicPr>
          <p:cNvPr id="22" name="Рисунок 21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0262" y="437369"/>
            <a:ext cx="1554717" cy="15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6076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15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33137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794849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616932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58830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638599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08633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15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897125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05610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600794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728207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580443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080679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pic>
        <p:nvPicPr>
          <p:cNvPr id="22" name="Рисунок 21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0262" y="437369"/>
            <a:ext cx="1554717" cy="15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3742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15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6496785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51485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362357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93859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79592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663316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631915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758661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642488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709397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150529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367967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pic>
        <p:nvPicPr>
          <p:cNvPr id="22" name="Рисунок 21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0262" y="437369"/>
            <a:ext cx="1554717" cy="15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4068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15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8246344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3301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050176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382927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192964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298777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072619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903163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079253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626185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112029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73987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2308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6816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05968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47263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56960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6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9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62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3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hyperlink" Target="mailto:a.s.mitrofanov@mtuci.ru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0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3334938" y="378935"/>
            <a:ext cx="5796950" cy="2574980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ts val="48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> ПРЕАКСЕЛЕРЦИОННАЯ ПРОГРАММА </a:t>
            </a:r>
            <a:br>
              <a:rPr lang="ru-RU" sz="2800" dirty="0" smtClean="0"/>
            </a:br>
            <a:r>
              <a:rPr lang="ru-RU" sz="2800" dirty="0" smtClean="0"/>
              <a:t>для участников программы «УМНИК»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777191" y="4454173"/>
            <a:ext cx="5151438" cy="75723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А.С. Митрофанов</a:t>
            </a:r>
          </a:p>
        </p:txBody>
      </p:sp>
      <p:pic>
        <p:nvPicPr>
          <p:cNvPr id="6" name="Рисунок 5" descr="economia-abruzzo_corsi-di-formazione-per-gli-imprenditori-dell-aqu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8183" y="2104845"/>
            <a:ext cx="1440000" cy="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obi-kredileri-107-milyar-liraya-ulasti-620x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712" y="4304584"/>
            <a:ext cx="1440000" cy="914400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eatured-img-high-rez.jp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64136" y="3217651"/>
            <a:ext cx="1429562" cy="923028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393989" y="6057781"/>
            <a:ext cx="57500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400" b="1" i="1" dirty="0">
              <a:solidFill>
                <a:srgbClr val="428BB9">
                  <a:lumMod val="50000"/>
                </a:srgbClr>
              </a:solidFill>
            </a:endParaRPr>
          </a:p>
          <a:p>
            <a:pPr algn="ctr"/>
            <a:r>
              <a:rPr lang="ru-RU" sz="1400" dirty="0">
                <a:solidFill>
                  <a:srgbClr val="428BB9">
                    <a:lumMod val="50000"/>
                  </a:srgbClr>
                </a:solidFill>
              </a:rPr>
              <a:t>Москва - </a:t>
            </a:r>
            <a:r>
              <a:rPr lang="ru-RU" sz="1400" dirty="0" smtClean="0">
                <a:solidFill>
                  <a:srgbClr val="428BB9">
                    <a:lumMod val="50000"/>
                  </a:srgbClr>
                </a:solidFill>
              </a:rPr>
              <a:t>2020</a:t>
            </a:r>
            <a:endParaRPr lang="ru-RU" sz="1400" dirty="0">
              <a:solidFill>
                <a:srgbClr val="428BB9">
                  <a:lumMod val="50000"/>
                </a:srgbClr>
              </a:solidFill>
            </a:endParaRPr>
          </a:p>
          <a:p>
            <a:pPr algn="r"/>
            <a:endParaRPr lang="ru-RU" b="1" dirty="0">
              <a:solidFill>
                <a:srgbClr val="428BB9">
                  <a:lumMod val="50000"/>
                </a:srgbClr>
              </a:solidFill>
            </a:endParaRPr>
          </a:p>
        </p:txBody>
      </p:sp>
      <p:pic>
        <p:nvPicPr>
          <p:cNvPr id="10" name="Picture 2" descr="http://www.fasie.ru/local/templates/.default/markup/img/fasie_r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24" y="5535238"/>
            <a:ext cx="2040134" cy="11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1" y="0"/>
            <a:ext cx="918685" cy="9003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62400" y="224118"/>
            <a:ext cx="490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Московский технический университет связи и информатики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54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0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360" y="172998"/>
            <a:ext cx="7958137" cy="1011237"/>
          </a:xfrm>
        </p:spPr>
        <p:txBody>
          <a:bodyPr/>
          <a:lstStyle/>
          <a:p>
            <a:pPr algn="ctr"/>
            <a:r>
              <a:rPr lang="ru-RU" altLang="ru-RU" sz="3200" dirty="0" smtClean="0"/>
              <a:t>Организационная форма</a:t>
            </a:r>
            <a:endParaRPr lang="en-US" altLang="ru-RU" sz="3200" dirty="0"/>
          </a:p>
        </p:txBody>
      </p:sp>
      <p:sp>
        <p:nvSpPr>
          <p:cNvPr id="482307" name="AutoShape 3"/>
          <p:cNvSpPr>
            <a:spLocks noChangeArrowheads="1"/>
          </p:cNvSpPr>
          <p:nvPr/>
        </p:nvSpPr>
        <p:spPr bwMode="gray">
          <a:xfrm>
            <a:off x="5722722" y="2220913"/>
            <a:ext cx="2686266" cy="1163637"/>
          </a:xfrm>
          <a:prstGeom prst="homePlate">
            <a:avLst>
              <a:gd name="adj" fmla="val 39013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ООО «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</a:rPr>
              <a:t>                  </a:t>
            </a:r>
            <a:r>
              <a:rPr lang="ru-RU" sz="1400" b="1" dirty="0" smtClean="0">
                <a:solidFill>
                  <a:schemeClr val="bg1"/>
                </a:solidFill>
              </a:rPr>
              <a:t> (ООО «ВЕК-21»)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82308" name="AutoShape 4"/>
          <p:cNvSpPr>
            <a:spLocks noChangeArrowheads="1"/>
          </p:cNvSpPr>
          <p:nvPr/>
        </p:nvSpPr>
        <p:spPr bwMode="gray">
          <a:xfrm>
            <a:off x="3558615" y="2220913"/>
            <a:ext cx="2855913" cy="1163637"/>
          </a:xfrm>
          <a:prstGeom prst="homePlate">
            <a:avLst>
              <a:gd name="adj" fmla="val 42291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2309" name="AutoShape 5"/>
          <p:cNvSpPr>
            <a:spLocks noChangeArrowheads="1"/>
          </p:cNvSpPr>
          <p:nvPr/>
        </p:nvSpPr>
        <p:spPr bwMode="gray">
          <a:xfrm>
            <a:off x="1623453" y="2247807"/>
            <a:ext cx="2455862" cy="1163637"/>
          </a:xfrm>
          <a:prstGeom prst="homePlate">
            <a:avLst>
              <a:gd name="adj" fmla="val 42796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2850" y="3989388"/>
            <a:ext cx="7613650" cy="2795974"/>
            <a:chOff x="479" y="2711"/>
            <a:chExt cx="4796" cy="127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79" y="2711"/>
              <a:ext cx="4796" cy="1271"/>
              <a:chOff x="479" y="2711"/>
              <a:chExt cx="4796" cy="1271"/>
            </a:xfrm>
          </p:grpSpPr>
          <p:sp>
            <p:nvSpPr>
              <p:cNvPr id="482312" name="AutoShape 8"/>
              <p:cNvSpPr>
                <a:spLocks noChangeArrowheads="1"/>
              </p:cNvSpPr>
              <p:nvPr/>
            </p:nvSpPr>
            <p:spPr bwMode="gray">
              <a:xfrm flipV="1">
                <a:off x="549" y="2711"/>
                <a:ext cx="4653" cy="217"/>
              </a:xfrm>
              <a:custGeom>
                <a:avLst/>
                <a:gdLst>
                  <a:gd name="G0" fmla="+- 2158 0 0"/>
                  <a:gd name="G1" fmla="+- 21600 0 2158"/>
                  <a:gd name="G2" fmla="*/ 2158 1 2"/>
                  <a:gd name="G3" fmla="+- 21600 0 G2"/>
                  <a:gd name="G4" fmla="+/ 2158 21600 2"/>
                  <a:gd name="G5" fmla="+/ G1 0 2"/>
                  <a:gd name="G6" fmla="*/ 21600 21600 2158"/>
                  <a:gd name="G7" fmla="*/ G6 1 2"/>
                  <a:gd name="G8" fmla="+- 21600 0 G7"/>
                  <a:gd name="G9" fmla="*/ 21600 1 2"/>
                  <a:gd name="G10" fmla="+- 2158 0 G9"/>
                  <a:gd name="G11" fmla="?: G10 G8 0"/>
                  <a:gd name="G12" fmla="?: G10 G7 21600"/>
                  <a:gd name="T0" fmla="*/ 20521 w 21600"/>
                  <a:gd name="T1" fmla="*/ 10800 h 21600"/>
                  <a:gd name="T2" fmla="*/ 10800 w 21600"/>
                  <a:gd name="T3" fmla="*/ 21600 h 21600"/>
                  <a:gd name="T4" fmla="*/ 1079 w 21600"/>
                  <a:gd name="T5" fmla="*/ 10800 h 21600"/>
                  <a:gd name="T6" fmla="*/ 10800 w 21600"/>
                  <a:gd name="T7" fmla="*/ 0 h 21600"/>
                  <a:gd name="T8" fmla="*/ 2879 w 21600"/>
                  <a:gd name="T9" fmla="*/ 2879 h 21600"/>
                  <a:gd name="T10" fmla="*/ 18721 w 21600"/>
                  <a:gd name="T11" fmla="*/ 1872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58" y="21600"/>
                    </a:lnTo>
                    <a:lnTo>
                      <a:pt x="194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9CB">
                      <a:gamma/>
                      <a:tint val="54510"/>
                      <a:invGamma/>
                    </a:srgbClr>
                  </a:gs>
                  <a:gs pos="100000">
                    <a:srgbClr val="9DB9CB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82313" name="AutoShape 9"/>
              <p:cNvSpPr>
                <a:spLocks noChangeArrowheads="1"/>
              </p:cNvSpPr>
              <p:nvPr/>
            </p:nvSpPr>
            <p:spPr bwMode="gray">
              <a:xfrm>
                <a:off x="479" y="2932"/>
                <a:ext cx="4796" cy="1050"/>
              </a:xfrm>
              <a:prstGeom prst="roundRect">
                <a:avLst>
                  <a:gd name="adj" fmla="val 9514"/>
                </a:avLst>
              </a:prstGeom>
              <a:gradFill rotWithShape="1">
                <a:gsLst>
                  <a:gs pos="0">
                    <a:srgbClr val="9DB9CB">
                      <a:gamma/>
                      <a:shade val="81961"/>
                      <a:invGamma/>
                    </a:srgbClr>
                  </a:gs>
                  <a:gs pos="50000">
                    <a:srgbClr val="9DB9CB"/>
                  </a:gs>
                  <a:gs pos="100000">
                    <a:srgbClr val="9DB9CB">
                      <a:gamma/>
                      <a:shade val="81961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82314" name="AutoShape 10"/>
            <p:cNvSpPr>
              <a:spLocks noChangeArrowheads="1"/>
            </p:cNvSpPr>
            <p:nvPr/>
          </p:nvSpPr>
          <p:spPr bwMode="gray">
            <a:xfrm>
              <a:off x="592" y="3190"/>
              <a:ext cx="4520" cy="674"/>
            </a:xfrm>
            <a:prstGeom prst="roundRect">
              <a:avLst>
                <a:gd name="adj" fmla="val 9782"/>
              </a:avLst>
            </a:prstGeom>
            <a:solidFill>
              <a:schemeClr val="folHlink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82315" name="Rectangle 11"/>
          <p:cNvSpPr>
            <a:spLocks noChangeArrowheads="1"/>
          </p:cNvSpPr>
          <p:nvPr/>
        </p:nvSpPr>
        <p:spPr bwMode="gray">
          <a:xfrm>
            <a:off x="1887921" y="2470484"/>
            <a:ext cx="17737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FEFEFE"/>
                </a:solidFill>
              </a:rPr>
              <a:t>Проекты</a:t>
            </a:r>
          </a:p>
          <a:p>
            <a:pPr algn="ctr" eaLnBrk="0" hangingPunct="0"/>
            <a:r>
              <a:rPr lang="ru-RU" altLang="ru-RU" sz="1400" dirty="0" smtClean="0">
                <a:solidFill>
                  <a:srgbClr val="FEFEFE"/>
                </a:solidFill>
              </a:rPr>
              <a:t>(</a:t>
            </a:r>
            <a:r>
              <a:rPr lang="ru-RU" altLang="ru-RU" sz="1400" dirty="0" err="1" smtClean="0">
                <a:solidFill>
                  <a:srgbClr val="FEFEFE"/>
                </a:solidFill>
              </a:rPr>
              <a:t>преакселератор</a:t>
            </a:r>
            <a:r>
              <a:rPr lang="ru-RU" altLang="ru-RU" sz="1400" dirty="0" smtClean="0">
                <a:solidFill>
                  <a:srgbClr val="FEFEFE"/>
                </a:solidFill>
              </a:rPr>
              <a:t>)</a:t>
            </a:r>
            <a:endParaRPr lang="en-US" altLang="ru-RU" sz="2400" dirty="0">
              <a:solidFill>
                <a:srgbClr val="FEFEFE"/>
              </a:solidFill>
            </a:endParaRPr>
          </a:p>
        </p:txBody>
      </p:sp>
      <p:sp>
        <p:nvSpPr>
          <p:cNvPr id="482316" name="Text Box 12"/>
          <p:cNvSpPr txBox="1">
            <a:spLocks noChangeArrowheads="1"/>
          </p:cNvSpPr>
          <p:nvPr/>
        </p:nvSpPr>
        <p:spPr bwMode="gray">
          <a:xfrm>
            <a:off x="2135272" y="5020568"/>
            <a:ext cx="7174899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</a:rPr>
              <a:t>анализ замечаний членов Жюри </a:t>
            </a:r>
          </a:p>
          <a:p>
            <a:pPr marL="342900" indent="-342900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</a:rPr>
              <a:t>рекомендации экспертов</a:t>
            </a:r>
          </a:p>
          <a:p>
            <a:pPr marL="342900" indent="-342900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</a:rPr>
              <a:t>помощь в подготовке презентаций</a:t>
            </a:r>
          </a:p>
          <a:p>
            <a:pPr eaLnBrk="0" hangingPunct="0"/>
            <a:endParaRPr lang="ru-RU" altLang="ru-RU" sz="2000" dirty="0" smtClean="0">
              <a:solidFill>
                <a:srgbClr val="FEFFFF"/>
              </a:solidFill>
            </a:endParaRPr>
          </a:p>
          <a:p>
            <a:pPr eaLnBrk="0" hangingPunct="0"/>
            <a:endParaRPr lang="en-US" altLang="ru-RU" b="0" dirty="0">
              <a:solidFill>
                <a:srgbClr val="FEFFFF"/>
              </a:solidFill>
            </a:endParaRPr>
          </a:p>
        </p:txBody>
      </p:sp>
      <p:sp>
        <p:nvSpPr>
          <p:cNvPr id="482317" name="Rectangle 13"/>
          <p:cNvSpPr>
            <a:spLocks noChangeArrowheads="1"/>
          </p:cNvSpPr>
          <p:nvPr/>
        </p:nvSpPr>
        <p:spPr bwMode="gray">
          <a:xfrm>
            <a:off x="4239278" y="2362182"/>
            <a:ext cx="160570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FEFEFE"/>
                </a:solidFill>
              </a:rPr>
              <a:t>Полуфинал «УМНИК»</a:t>
            </a:r>
          </a:p>
          <a:p>
            <a:pPr algn="ctr" eaLnBrk="0" hangingPunct="0"/>
            <a:r>
              <a:rPr lang="ru-RU" altLang="ru-RU" sz="1400" b="1" dirty="0" smtClean="0">
                <a:solidFill>
                  <a:srgbClr val="FEFEFE"/>
                </a:solidFill>
              </a:rPr>
              <a:t>(МТУСИ</a:t>
            </a:r>
            <a:r>
              <a:rPr lang="ru-RU" altLang="ru-RU" sz="1400" dirty="0" smtClean="0">
                <a:solidFill>
                  <a:srgbClr val="FEFEFE"/>
                </a:solidFill>
              </a:rPr>
              <a:t>)</a:t>
            </a:r>
            <a:endParaRPr lang="en-US" altLang="ru-RU" sz="1400" dirty="0">
              <a:solidFill>
                <a:srgbClr val="FEFEFE"/>
              </a:solidFill>
            </a:endParaRPr>
          </a:p>
        </p:txBody>
      </p:sp>
      <p:sp>
        <p:nvSpPr>
          <p:cNvPr id="482318" name="Rectangle 14"/>
          <p:cNvSpPr>
            <a:spLocks noChangeArrowheads="1"/>
          </p:cNvSpPr>
          <p:nvPr/>
        </p:nvSpPr>
        <p:spPr bwMode="gray">
          <a:xfrm>
            <a:off x="5980664" y="2190875"/>
            <a:ext cx="257059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FEFEFE"/>
                </a:solidFill>
              </a:rPr>
              <a:t>Финал</a:t>
            </a:r>
          </a:p>
          <a:p>
            <a:pPr algn="ctr" eaLnBrk="0" hangingPunct="0"/>
            <a:r>
              <a:rPr lang="ru-RU" altLang="ru-RU" b="1" dirty="0" smtClean="0">
                <a:solidFill>
                  <a:srgbClr val="FEFEFE"/>
                </a:solidFill>
              </a:rPr>
              <a:t> «УМНИК»</a:t>
            </a:r>
          </a:p>
          <a:p>
            <a:pPr algn="ctr" eaLnBrk="0" hangingPunct="0"/>
            <a:endParaRPr lang="ru-RU" altLang="ru-RU" b="1" dirty="0" smtClean="0">
              <a:solidFill>
                <a:srgbClr val="FEFEFE"/>
              </a:solidFill>
            </a:endParaRPr>
          </a:p>
          <a:p>
            <a:pPr algn="ctr" eaLnBrk="0" hangingPunct="0"/>
            <a:endParaRPr lang="ru-RU" altLang="ru-RU" b="1" dirty="0" smtClean="0">
              <a:solidFill>
                <a:srgbClr val="FEFEFE"/>
              </a:solidFill>
            </a:endParaRPr>
          </a:p>
          <a:p>
            <a:pPr algn="ctr" eaLnBrk="0" hangingPunct="0"/>
            <a:endParaRPr lang="ru-RU" altLang="ru-RU" b="1" dirty="0" smtClean="0">
              <a:solidFill>
                <a:srgbClr val="FEFEFE"/>
              </a:solidFill>
            </a:endParaRPr>
          </a:p>
          <a:p>
            <a:pPr algn="ctr" eaLnBrk="0" hangingPunct="0"/>
            <a:endParaRPr lang="en-US" altLang="ru-RU" b="1" dirty="0">
              <a:solidFill>
                <a:srgbClr val="FEFEFE"/>
              </a:solidFill>
            </a:endParaRPr>
          </a:p>
        </p:txBody>
      </p:sp>
      <p:sp>
        <p:nvSpPr>
          <p:cNvPr id="482319" name="Rectangle 15"/>
          <p:cNvSpPr>
            <a:spLocks noChangeArrowheads="1"/>
          </p:cNvSpPr>
          <p:nvPr/>
        </p:nvSpPr>
        <p:spPr bwMode="black">
          <a:xfrm>
            <a:off x="896470" y="1378591"/>
            <a:ext cx="8068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Сопровождение проекта  на всех этапах</a:t>
            </a:r>
            <a:endParaRPr lang="en-US" altLang="ru-RU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2320" name="Rectangle 16"/>
          <p:cNvSpPr>
            <a:spLocks noChangeArrowheads="1"/>
          </p:cNvSpPr>
          <p:nvPr/>
        </p:nvSpPr>
        <p:spPr bwMode="black">
          <a:xfrm>
            <a:off x="2241176" y="4497348"/>
            <a:ext cx="6212542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ru-RU" sz="2400" b="0" dirty="0">
                <a:solidFill>
                  <a:srgbClr val="F8F8F8"/>
                </a:solidFill>
              </a:rPr>
              <a:t> </a:t>
            </a:r>
            <a:r>
              <a:rPr lang="en-US" altLang="ru-RU" sz="2800" b="0" dirty="0">
                <a:solidFill>
                  <a:srgbClr val="F8F8F8"/>
                </a:solidFill>
              </a:rPr>
              <a:t>[ </a:t>
            </a:r>
            <a:r>
              <a:rPr lang="ru-RU" altLang="ru-RU" sz="2800" b="0" dirty="0" smtClean="0">
                <a:solidFill>
                  <a:srgbClr val="F8F8F8"/>
                </a:solidFill>
              </a:rPr>
              <a:t>Особенности сопровождения</a:t>
            </a:r>
            <a:r>
              <a:rPr lang="en-US" altLang="ru-RU" sz="2800" b="0" dirty="0" smtClean="0">
                <a:solidFill>
                  <a:srgbClr val="F8F8F8"/>
                </a:solidFill>
              </a:rPr>
              <a:t> </a:t>
            </a:r>
            <a:r>
              <a:rPr lang="en-US" altLang="ru-RU" sz="2800" b="0" dirty="0">
                <a:solidFill>
                  <a:srgbClr val="F8F8F8"/>
                </a:solidFill>
              </a:rPr>
              <a:t>]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09675" y="3619500"/>
            <a:ext cx="3833813" cy="536575"/>
            <a:chOff x="465" y="2273"/>
            <a:chExt cx="2415" cy="338"/>
          </a:xfrm>
        </p:grpSpPr>
        <p:sp>
          <p:nvSpPr>
            <p:cNvPr id="482322" name="AutoShape 18"/>
            <p:cNvSpPr>
              <a:spLocks noChangeArrowheads="1"/>
            </p:cNvSpPr>
            <p:nvPr/>
          </p:nvSpPr>
          <p:spPr bwMode="gray">
            <a:xfrm>
              <a:off x="465" y="2273"/>
              <a:ext cx="2415" cy="33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2323" name="Picture 19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5" y="2284"/>
              <a:ext cx="2376" cy="146"/>
            </a:xfrm>
            <a:prstGeom prst="rect">
              <a:avLst/>
            </a:prstGeom>
            <a:solidFill>
              <a:schemeClr val="hlink"/>
            </a:solidFill>
          </p:spPr>
        </p:pic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195888" y="3622675"/>
            <a:ext cx="3556000" cy="536575"/>
            <a:chOff x="2976" y="2275"/>
            <a:chExt cx="2240" cy="338"/>
          </a:xfrm>
          <a:gradFill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</a:gradFill>
        </p:grpSpPr>
        <p:sp>
          <p:nvSpPr>
            <p:cNvPr id="482325" name="AutoShape 21"/>
            <p:cNvSpPr>
              <a:spLocks noChangeArrowheads="1"/>
            </p:cNvSpPr>
            <p:nvPr/>
          </p:nvSpPr>
          <p:spPr bwMode="gray">
            <a:xfrm>
              <a:off x="2976" y="2275"/>
              <a:ext cx="2240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2326" name="Picture 22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97" y="2285"/>
              <a:ext cx="2210" cy="146"/>
            </a:xfrm>
            <a:prstGeom prst="rect">
              <a:avLst/>
            </a:prstGeom>
            <a:grpFill/>
          </p:spPr>
        </p:pic>
      </p:grpSp>
      <p:sp>
        <p:nvSpPr>
          <p:cNvPr id="482327" name="Rectangle 23"/>
          <p:cNvSpPr>
            <a:spLocks noChangeArrowheads="1"/>
          </p:cNvSpPr>
          <p:nvPr/>
        </p:nvSpPr>
        <p:spPr bwMode="white">
          <a:xfrm>
            <a:off x="5589588" y="3678238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FEFFFF"/>
                </a:solidFill>
              </a:rPr>
              <a:t>Дистанционная</a:t>
            </a:r>
            <a:endParaRPr lang="en-US" altLang="ru-RU" sz="2400" b="1" dirty="0">
              <a:solidFill>
                <a:srgbClr val="FEFFFF"/>
              </a:solidFill>
            </a:endParaRPr>
          </a:p>
        </p:txBody>
      </p:sp>
      <p:sp>
        <p:nvSpPr>
          <p:cNvPr id="482328" name="Rectangle 24"/>
          <p:cNvSpPr>
            <a:spLocks noChangeArrowheads="1"/>
          </p:cNvSpPr>
          <p:nvPr/>
        </p:nvSpPr>
        <p:spPr bwMode="white">
          <a:xfrm>
            <a:off x="1690688" y="3678238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0" dirty="0" smtClean="0">
                <a:solidFill>
                  <a:srgbClr val="FEFFFF"/>
                </a:solidFill>
              </a:rPr>
              <a:t>Очная</a:t>
            </a:r>
            <a:endParaRPr lang="en-US" altLang="ru-RU" sz="2400" b="0" dirty="0">
              <a:solidFill>
                <a:srgbClr val="FEFFFF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3" y="125506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183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7004" y="113334"/>
            <a:ext cx="7273925" cy="915366"/>
          </a:xfrm>
        </p:spPr>
        <p:txBody>
          <a:bodyPr anchor="t" anchorCtr="0"/>
          <a:lstStyle/>
          <a:p>
            <a:pPr algn="ctr"/>
            <a:r>
              <a:rPr lang="ru-RU" sz="2600" dirty="0" smtClean="0"/>
              <a:t>Работы выполняемые в рамках </a:t>
            </a:r>
            <a:r>
              <a:rPr lang="ru-RU" sz="2600" dirty="0" err="1" smtClean="0"/>
              <a:t>преакселератора</a:t>
            </a:r>
            <a:endParaRPr lang="ru-RU" sz="26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2204" y="1029000"/>
            <a:ext cx="7820810" cy="33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£"/>
              <a:defRPr sz="3200" b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500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Courier New" pitchFamily="49" charset="0"/>
              <a:buChar char="o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indent="-457200">
              <a:spcBef>
                <a:spcPts val="0"/>
              </a:spcBef>
              <a:spcAft>
                <a:spcPts val="0"/>
              </a:spcAft>
              <a:buNone/>
            </a:pPr>
            <a:endParaRPr lang="ru-RU" sz="1800" i="1" kern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14399" y="1040865"/>
          <a:ext cx="7815714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238"/>
                <a:gridCol w="2605238"/>
                <a:gridCol w="26052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Периодичность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обучающих семинаров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(4-5 семинаров и презентаций по 2 </a:t>
                      </a:r>
                      <a:r>
                        <a:rPr lang="ru-RU" baseline="0" dirty="0" err="1" smtClean="0"/>
                        <a:t>а.ч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обучающих семинаров по работе с проектами и по</a:t>
                      </a:r>
                      <a:r>
                        <a:rPr lang="ru-RU" baseline="0" dirty="0" smtClean="0"/>
                        <a:t> их продвижению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раз в неделю.</a:t>
                      </a:r>
                      <a:r>
                        <a:rPr lang="ru-RU" baseline="0" dirty="0" smtClean="0"/>
                        <a:t> 2 а. 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50 человек прослушавших куры по</a:t>
                      </a:r>
                      <a:r>
                        <a:rPr lang="ru-RU" baseline="0" dirty="0" smtClean="0"/>
                        <a:t> образовательным программам акселератора)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Сопровождение и консультации по подготовке заявок на «УМНИК» и «СТАРТ»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раза в неделю 3 </a:t>
                      </a:r>
                      <a:r>
                        <a:rPr lang="ru-RU" dirty="0" err="1" smtClean="0"/>
                        <a:t>а.ч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40 консультаций в месяц.</a:t>
                      </a:r>
                    </a:p>
                    <a:p>
                      <a:r>
                        <a:rPr lang="ru-RU" dirty="0" smtClean="0"/>
                        <a:t>5-10</a:t>
                      </a:r>
                      <a:r>
                        <a:rPr lang="ru-RU" baseline="0" dirty="0" smtClean="0"/>
                        <a:t> заявок на «УМНИК»</a:t>
                      </a:r>
                    </a:p>
                    <a:p>
                      <a:r>
                        <a:rPr lang="ru-RU" baseline="0" dirty="0" smtClean="0"/>
                        <a:t>2-4 заявки на «СТАРТ»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Консультации по финансовой части студенческого  диплома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 раз в неделю 3 </a:t>
                      </a:r>
                      <a:r>
                        <a:rPr lang="ru-RU" dirty="0" err="1" smtClean="0"/>
                        <a:t>а.ч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30-60 студентов</a:t>
                      </a:r>
                      <a:r>
                        <a:rPr lang="ru-RU" baseline="0" dirty="0" smtClean="0"/>
                        <a:t> в месяц получивших консультации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3" y="125506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8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3589864" y="1062254"/>
            <a:ext cx="5252264" cy="1717848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1200" dirty="0">
                <a:solidFill>
                  <a:schemeClr val="tx1"/>
                </a:solidFill>
              </a:rPr>
              <a:t/>
            </a:r>
            <a:br>
              <a:rPr lang="ru-RU" altLang="ru-RU" sz="1200" dirty="0">
                <a:solidFill>
                  <a:schemeClr val="tx1"/>
                </a:solidFill>
              </a:rPr>
            </a:br>
            <a:r>
              <a:rPr lang="en-US" altLang="ru-RU" sz="1200" dirty="0" smtClean="0">
                <a:solidFill>
                  <a:schemeClr val="tx1"/>
                </a:solidFill>
              </a:rPr>
              <a:t/>
            </a:r>
            <a:br>
              <a:rPr lang="en-US" altLang="ru-RU" sz="1200" dirty="0" smtClean="0">
                <a:solidFill>
                  <a:schemeClr val="tx1"/>
                </a:solidFill>
              </a:rPr>
            </a:br>
            <a:r>
              <a:rPr lang="en-US" altLang="ru-RU" sz="1200" dirty="0">
                <a:solidFill>
                  <a:schemeClr val="tx1"/>
                </a:solidFill>
              </a:rPr>
              <a:t/>
            </a:r>
            <a:br>
              <a:rPr lang="en-US" altLang="ru-RU" sz="1200" dirty="0">
                <a:solidFill>
                  <a:schemeClr val="tx1"/>
                </a:solidFill>
              </a:rPr>
            </a:br>
            <a:r>
              <a:rPr lang="en-US" altLang="ru-RU" sz="1200" dirty="0" smtClean="0">
                <a:solidFill>
                  <a:schemeClr val="tx1"/>
                </a:solidFill>
              </a:rPr>
              <a:t/>
            </a:r>
            <a:br>
              <a:rPr lang="en-US" altLang="ru-RU" sz="1200" dirty="0" smtClean="0">
                <a:solidFill>
                  <a:schemeClr val="tx1"/>
                </a:solidFill>
              </a:rPr>
            </a:br>
            <a:r>
              <a:rPr lang="ru-RU" altLang="ru-RU" sz="2400" dirty="0" smtClean="0"/>
              <a:t>Контактная информация</a:t>
            </a:r>
            <a:br>
              <a:rPr lang="ru-RU" altLang="ru-RU" sz="2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Московский технический университет связи и информатики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alt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424517" y="2692323"/>
            <a:ext cx="5719483" cy="2690845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111024, г. Москва, улица Авиамоторная, дом 8а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Тел.: +7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916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620-72-58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  E-mail: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a.s.mitrofanov@mtuci.ru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endParaRPr lang="ru-RU" sz="1400" b="1" dirty="0" smtClean="0">
              <a:solidFill>
                <a:srgbClr val="428BB9">
                  <a:lumMod val="50000"/>
                </a:srgbClr>
              </a:solidFill>
            </a:endParaRPr>
          </a:p>
          <a:p>
            <a:pPr algn="l" eaLnBrk="1" hangingPunct="1">
              <a:defRPr/>
            </a:pPr>
            <a:r>
              <a:rPr lang="ru-RU" sz="1400" b="1" dirty="0" smtClean="0">
                <a:solidFill>
                  <a:srgbClr val="428BB9">
                    <a:lumMod val="50000"/>
                  </a:srgbClr>
                </a:solidFill>
              </a:rPr>
              <a:t>                  </a:t>
            </a:r>
            <a:r>
              <a:rPr lang="ru-RU" sz="1800" b="1" dirty="0" smtClean="0">
                <a:solidFill>
                  <a:srgbClr val="428BB9">
                    <a:lumMod val="50000"/>
                  </a:srgbClr>
                </a:solidFill>
              </a:rPr>
              <a:t>Митрофанов</a:t>
            </a:r>
            <a:r>
              <a:rPr lang="en-US" sz="1800" b="1" dirty="0" smtClean="0">
                <a:solidFill>
                  <a:srgbClr val="428BB9">
                    <a:lumMod val="50000"/>
                  </a:srgbClr>
                </a:solidFill>
              </a:rPr>
              <a:t> </a:t>
            </a:r>
            <a:r>
              <a:rPr lang="ru-RU" sz="1800" b="1" dirty="0" smtClean="0">
                <a:solidFill>
                  <a:srgbClr val="428BB9">
                    <a:lumMod val="50000"/>
                  </a:srgbClr>
                </a:solidFill>
              </a:rPr>
              <a:t>Александр Сергеевич</a:t>
            </a:r>
          </a:p>
          <a:p>
            <a:pPr algn="l" eaLnBrk="1" hangingPunct="1">
              <a:defRPr/>
            </a:pPr>
            <a:endParaRPr lang="ru-RU" sz="1400" dirty="0"/>
          </a:p>
        </p:txBody>
      </p:sp>
      <p:pic>
        <p:nvPicPr>
          <p:cNvPr id="6" name="Рисунок 5" descr="economia-abruzzo_corsi-di-formazione-per-gli-imprenditori-dell-aqu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333" y="2134468"/>
            <a:ext cx="1459286" cy="972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obi-kredileri-107-milyar-liraya-ulasti-620x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4192" y="4340871"/>
            <a:ext cx="1465400" cy="930618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eatured-img-high-rez.jp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976090" y="3257602"/>
            <a:ext cx="1448423" cy="906096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1"/>
          <p:cNvSpPr txBox="1">
            <a:spLocks noChangeArrowheads="1"/>
          </p:cNvSpPr>
          <p:nvPr/>
        </p:nvSpPr>
        <p:spPr bwMode="gray">
          <a:xfrm>
            <a:off x="3763274" y="268947"/>
            <a:ext cx="4887515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99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srgbClr val="30311D"/>
                </a:solidFill>
              </a:rPr>
              <a:t/>
            </a:r>
            <a:br>
              <a:rPr lang="ru-RU" sz="1200" b="1" kern="0" dirty="0">
                <a:solidFill>
                  <a:srgbClr val="30311D"/>
                </a:solidFill>
              </a:rPr>
            </a:br>
            <a:r>
              <a:rPr lang="ru-RU" sz="3300" b="1" kern="0" dirty="0">
                <a:solidFill>
                  <a:srgbClr val="C00000"/>
                </a:solidFill>
              </a:rPr>
              <a:t>Спасибо за внимание!</a:t>
            </a:r>
            <a:endParaRPr lang="en-US" sz="3300" b="1" kern="0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://www.fasie.ru/local/templates/.default/markup/img/fasie_r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4" y="5535238"/>
            <a:ext cx="2040134" cy="1144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8" y="4455459"/>
            <a:ext cx="824754" cy="808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07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2728"/>
            <a:ext cx="7273925" cy="508000"/>
          </a:xfrm>
        </p:spPr>
        <p:txBody>
          <a:bodyPr/>
          <a:lstStyle/>
          <a:p>
            <a:pPr algn="ctr"/>
            <a:r>
              <a:rPr lang="ru-RU" altLang="ru-RU" sz="3200" dirty="0" smtClean="0"/>
              <a:t>Акселератор </a:t>
            </a:r>
            <a:r>
              <a:rPr lang="ru-RU" altLang="ru-RU" sz="3200" dirty="0"/>
              <a:t>– </a:t>
            </a:r>
            <a:r>
              <a:rPr lang="ru-RU" altLang="ru-RU" sz="3200" dirty="0" smtClean="0"/>
              <a:t>                   основные </a:t>
            </a:r>
            <a:r>
              <a:rPr lang="ru-RU" altLang="ru-RU" sz="3200" dirty="0"/>
              <a:t>понятия</a:t>
            </a:r>
            <a:r>
              <a:rPr lang="ru-RU" sz="3200" b="1" dirty="0" smtClean="0"/>
              <a:t>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788" y="1034075"/>
            <a:ext cx="8220269" cy="495617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None/>
            </a:pPr>
            <a:r>
              <a:rPr lang="ru-RU" sz="2800" u="sng" dirty="0" smtClean="0"/>
              <a:t>Акселератор</a:t>
            </a:r>
            <a:r>
              <a:rPr lang="ru-RU" sz="2800" dirty="0" smtClean="0"/>
              <a:t> -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0" dirty="0" smtClean="0"/>
              <a:t>Комплексная программа (набор мероприятий) интенсивного развития компаний через менторство, </a:t>
            </a:r>
            <a:r>
              <a:rPr lang="ru-RU" sz="2400" b="0" dirty="0" smtClean="0">
                <a:solidFill>
                  <a:srgbClr val="0070C0"/>
                </a:solidFill>
              </a:rPr>
              <a:t>обучение</a:t>
            </a:r>
            <a:r>
              <a:rPr lang="ru-RU" sz="2400" b="0" dirty="0" smtClean="0"/>
              <a:t>, финансовую и экспертную поддержку. 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ru-RU" sz="2400" b="0" dirty="0" smtClean="0"/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0" dirty="0" smtClean="0"/>
              <a:t>            </a:t>
            </a:r>
            <a:r>
              <a:rPr lang="ru-RU" sz="2400" dirty="0" smtClean="0"/>
              <a:t>Цель: </a:t>
            </a:r>
            <a:r>
              <a:rPr lang="ru-RU" sz="2400" b="0" dirty="0" smtClean="0"/>
              <a:t>помочь командам доработать                      свой продукт, протестировать бизнес-модель и подготовить проект к успешному выводу на рынок.</a:t>
            </a:r>
            <a:endParaRPr lang="ru-RU" sz="2400" dirty="0" smtClean="0"/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0" y="116541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6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2728"/>
            <a:ext cx="7273925" cy="508000"/>
          </a:xfrm>
        </p:spPr>
        <p:txBody>
          <a:bodyPr/>
          <a:lstStyle/>
          <a:p>
            <a:pPr algn="ctr"/>
            <a:r>
              <a:rPr lang="ru-RU" altLang="ru-RU" sz="3200" dirty="0" smtClean="0"/>
              <a:t>Акселератор </a:t>
            </a:r>
            <a:r>
              <a:rPr lang="ru-RU" altLang="ru-RU" sz="3200" dirty="0"/>
              <a:t>– </a:t>
            </a:r>
            <a:r>
              <a:rPr lang="ru-RU" altLang="ru-RU" sz="3200" dirty="0" smtClean="0"/>
              <a:t>                   основные </a:t>
            </a:r>
            <a:r>
              <a:rPr lang="ru-RU" altLang="ru-RU" sz="3200" dirty="0"/>
              <a:t>понятия</a:t>
            </a:r>
            <a:r>
              <a:rPr lang="ru-RU" sz="3200" b="1" dirty="0" smtClean="0"/>
              <a:t>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2432" y="1052738"/>
            <a:ext cx="8162055" cy="50308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Что делать?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None/>
              <a:tabLst/>
              <a:defRPr/>
            </a:pPr>
            <a:r>
              <a:rPr lang="ru-RU" sz="2800" b="1" kern="0" dirty="0" smtClean="0">
                <a:solidFill>
                  <a:srgbClr val="C00000"/>
                </a:solidFill>
              </a:rPr>
              <a:t>           </a:t>
            </a:r>
            <a:r>
              <a:rPr lang="ru-RU" sz="2400" b="1" kern="0" dirty="0" smtClean="0">
                <a:solidFill>
                  <a:srgbClr val="C00000"/>
                </a:solidFill>
              </a:rPr>
              <a:t>Отсутствует: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грамотное понимание цели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задач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своего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ru-RU" sz="2000" kern="0" dirty="0" smtClean="0">
                <a:solidFill>
                  <a:schemeClr val="accent6">
                    <a:lumMod val="75000"/>
                  </a:schemeClr>
                </a:solidFill>
              </a:rPr>
              <a:t>описание </a:t>
            </a:r>
            <a:r>
              <a:rPr lang="ru-RU" sz="2000" kern="0" dirty="0" err="1" smtClean="0">
                <a:solidFill>
                  <a:schemeClr val="accent6">
                    <a:lumMod val="75000"/>
                  </a:schemeClr>
                </a:solidFill>
              </a:rPr>
              <a:t>бизнес-модели</a:t>
            </a:r>
            <a:r>
              <a:rPr lang="ru-RU" sz="2000" kern="0" dirty="0" smtClean="0">
                <a:solidFill>
                  <a:schemeClr val="accent6">
                    <a:lumMod val="75000"/>
                  </a:schemeClr>
                </a:solidFill>
              </a:rPr>
              <a:t>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ru-RU" sz="2000" kern="0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нание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предметной области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ru-RU" sz="2000" kern="0" dirty="0" smtClean="0">
                <a:solidFill>
                  <a:schemeClr val="accent6">
                    <a:lumMod val="75000"/>
                  </a:schemeClr>
                </a:solidFill>
              </a:rPr>
              <a:t>умение представлять (презентовать) 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tabLst/>
              <a:defRPr/>
            </a:pPr>
            <a:r>
              <a:rPr lang="ru-RU" sz="2400" b="1" kern="0" dirty="0" smtClean="0">
                <a:solidFill>
                  <a:srgbClr val="00B050"/>
                </a:solidFill>
              </a:rPr>
              <a:t>Присутствует желание заниматься </a:t>
            </a:r>
          </a:p>
          <a:p>
            <a:pPr algn="ctr" fontAlgn="base">
              <a:spcBef>
                <a:spcPts val="1200"/>
              </a:spcBef>
              <a:spcAft>
                <a:spcPts val="600"/>
              </a:spcAft>
              <a:buSzPct val="85000"/>
            </a:pPr>
            <a:r>
              <a:rPr lang="ru-RU" sz="2400" b="1" kern="0" dirty="0" smtClean="0">
                <a:solidFill>
                  <a:srgbClr val="00B050"/>
                </a:solidFill>
              </a:rPr>
              <a:t>своим бизнесом!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tabLst/>
              <a:defRPr/>
            </a:pPr>
            <a:endParaRPr lang="ru-RU" sz="2000" b="1" kern="0" dirty="0" smtClean="0">
              <a:solidFill>
                <a:srgbClr val="7030A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tabLst/>
              <a:defRPr/>
            </a:pPr>
            <a:r>
              <a:rPr lang="ru-RU" sz="2000" b="1" kern="0" dirty="0" smtClean="0">
                <a:solidFill>
                  <a:srgbClr val="7030A0"/>
                </a:solidFill>
              </a:rPr>
              <a:t>Для студенческих проектов верно на все 100%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1" descr="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503029" y="4830621"/>
            <a:ext cx="1435100" cy="1281113"/>
          </a:xfrm>
          <a:prstGeom prst="rect">
            <a:avLst/>
          </a:prstGeom>
          <a:noFill/>
        </p:spPr>
      </p:pic>
      <p:sp>
        <p:nvSpPr>
          <p:cNvPr id="11" name="Знак запрета 10"/>
          <p:cNvSpPr/>
          <p:nvPr/>
        </p:nvSpPr>
        <p:spPr bwMode="auto">
          <a:xfrm>
            <a:off x="867747" y="1819470"/>
            <a:ext cx="690465" cy="653310"/>
          </a:xfrm>
          <a:prstGeom prst="noSmoking">
            <a:avLst/>
          </a:prstGeom>
          <a:solidFill>
            <a:srgbClr val="FF0000">
              <a:alpha val="22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4" y="134471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6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2728"/>
            <a:ext cx="7273925" cy="508000"/>
          </a:xfrm>
        </p:spPr>
        <p:txBody>
          <a:bodyPr/>
          <a:lstStyle/>
          <a:p>
            <a:pPr algn="ctr"/>
            <a:r>
              <a:rPr lang="ru-RU" altLang="ru-RU" sz="3200" dirty="0" smtClean="0"/>
              <a:t>Акселератор </a:t>
            </a:r>
            <a:r>
              <a:rPr lang="ru-RU" altLang="ru-RU" sz="3200" dirty="0"/>
              <a:t>– </a:t>
            </a:r>
            <a:r>
              <a:rPr lang="ru-RU" altLang="ru-RU" sz="3200" dirty="0" smtClean="0"/>
              <a:t>                   основные </a:t>
            </a:r>
            <a:r>
              <a:rPr lang="ru-RU" altLang="ru-RU" sz="3200" dirty="0"/>
              <a:t>понятия</a:t>
            </a:r>
            <a:r>
              <a:rPr lang="ru-RU" sz="3200" b="1" dirty="0" smtClean="0"/>
              <a:t>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52737"/>
            <a:ext cx="8208912" cy="3284371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None/>
            </a:pPr>
            <a:r>
              <a:rPr lang="ru-RU" sz="2800" u="sng" dirty="0" smtClean="0"/>
              <a:t>Преакселератор</a:t>
            </a:r>
            <a:r>
              <a:rPr lang="ru-RU" sz="2800" dirty="0" smtClean="0"/>
              <a:t> -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0" dirty="0" smtClean="0"/>
              <a:t>комплексная </a:t>
            </a:r>
            <a:r>
              <a:rPr lang="ru-RU" sz="2400" b="0" dirty="0"/>
              <a:t>программа обучения по  повышению научно-технической и организационно-экономической  зрелости проектов молодых ученых и </a:t>
            </a:r>
            <a:r>
              <a:rPr lang="ru-RU" sz="2400" b="0" dirty="0" err="1"/>
              <a:t>инноваторов</a:t>
            </a:r>
            <a:r>
              <a:rPr lang="ru-RU" sz="2400" b="0" dirty="0"/>
              <a:t>, выходу этих проектов на стадию практической реализации,  коммерческого внедрения и привлечения </a:t>
            </a:r>
            <a:r>
              <a:rPr lang="ru-RU" sz="2400" b="0" dirty="0" smtClean="0"/>
              <a:t>инвесторов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000" b="0" dirty="0" smtClean="0"/>
              <a:t> </a:t>
            </a:r>
            <a:endParaRPr lang="ru-RU" sz="2000" b="0" dirty="0"/>
          </a:p>
          <a:p>
            <a:pPr marL="0" indent="0"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000" b="0" dirty="0" smtClean="0"/>
              <a:t>реализует в расширенном виде известную                                 концепцию бизнес-акселераторов                                                               как  социального института                                                             поддержки </a:t>
            </a:r>
            <a:r>
              <a:rPr lang="ru-RU" sz="2000" b="0" dirty="0" err="1" smtClean="0"/>
              <a:t>стартапов</a:t>
            </a:r>
            <a:endParaRPr lang="ru-RU" sz="2000" b="0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000" b="0" dirty="0" smtClean="0"/>
              <a:t> </a:t>
            </a:r>
            <a:endParaRPr lang="ru-RU" sz="2400" b="0" dirty="0" smtClean="0"/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409117"/>
            <a:ext cx="2782585" cy="2188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5" y="109728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6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01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 smtClean="0"/>
              <a:t>Программы </a:t>
            </a:r>
            <a:br>
              <a:rPr lang="ru-RU" altLang="ru-RU" sz="3200" dirty="0" smtClean="0"/>
            </a:br>
            <a:r>
              <a:rPr lang="ru-RU" altLang="ru-RU" sz="3200" dirty="0" err="1" smtClean="0"/>
              <a:t>преакселерации</a:t>
            </a:r>
            <a:r>
              <a:rPr lang="ru-RU" altLang="ru-RU" sz="3200" dirty="0" smtClean="0"/>
              <a:t> </a:t>
            </a:r>
            <a:endParaRPr lang="en-US" altLang="ru-RU" sz="3200" dirty="0"/>
          </a:p>
        </p:txBody>
      </p:sp>
      <p:sp>
        <p:nvSpPr>
          <p:cNvPr id="360502" name="AutoShape 54"/>
          <p:cNvSpPr>
            <a:spLocks noChangeArrowheads="1"/>
          </p:cNvSpPr>
          <p:nvPr/>
        </p:nvSpPr>
        <p:spPr bwMode="gray">
          <a:xfrm>
            <a:off x="1071753" y="5979436"/>
            <a:ext cx="7374248" cy="739494"/>
          </a:xfrm>
          <a:prstGeom prst="roundRect">
            <a:avLst>
              <a:gd name="adj" fmla="val 27481"/>
            </a:avLst>
          </a:prstGeom>
          <a:gradFill rotWithShape="1">
            <a:gsLst>
              <a:gs pos="0">
                <a:srgbClr val="6DAF91"/>
              </a:gs>
              <a:gs pos="100000">
                <a:srgbClr val="6DAF91">
                  <a:gamma/>
                  <a:tint val="72549"/>
                  <a:invGamma/>
                </a:srgbClr>
              </a:gs>
            </a:gsLst>
            <a:lin ang="5400000" scaled="1"/>
          </a:gradFill>
          <a:ln w="25400" algn="ctr">
            <a:solidFill>
              <a:srgbClr val="7EB89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0503" name="AutoShape 55"/>
          <p:cNvSpPr>
            <a:spLocks noChangeArrowheads="1"/>
          </p:cNvSpPr>
          <p:nvPr/>
        </p:nvSpPr>
        <p:spPr bwMode="gray">
          <a:xfrm flipH="1">
            <a:off x="2801938" y="1679575"/>
            <a:ext cx="1873250" cy="1873250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549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0504" name="Line 56"/>
          <p:cNvSpPr>
            <a:spLocks noChangeShapeType="1"/>
          </p:cNvSpPr>
          <p:nvPr/>
        </p:nvSpPr>
        <p:spPr bwMode="gray">
          <a:xfrm>
            <a:off x="4708525" y="1117600"/>
            <a:ext cx="0" cy="4814888"/>
          </a:xfrm>
          <a:prstGeom prst="line">
            <a:avLst/>
          </a:prstGeom>
          <a:noFill/>
          <a:ln w="9525">
            <a:solidFill>
              <a:srgbClr val="080808"/>
            </a:solidFill>
            <a:prstDash val="lg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0505" name="AutoShape 57"/>
          <p:cNvSpPr>
            <a:spLocks noChangeArrowheads="1"/>
          </p:cNvSpPr>
          <p:nvPr/>
        </p:nvSpPr>
        <p:spPr bwMode="gray">
          <a:xfrm>
            <a:off x="4733925" y="1679575"/>
            <a:ext cx="1873250" cy="187325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0506" name="AutoShape 58"/>
          <p:cNvSpPr>
            <a:spLocks noChangeArrowheads="1"/>
          </p:cNvSpPr>
          <p:nvPr/>
        </p:nvSpPr>
        <p:spPr bwMode="gray">
          <a:xfrm rot="5400000">
            <a:off x="4735513" y="3621088"/>
            <a:ext cx="1873250" cy="187325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764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0507" name="AutoShape 59"/>
          <p:cNvSpPr>
            <a:spLocks noChangeArrowheads="1"/>
          </p:cNvSpPr>
          <p:nvPr/>
        </p:nvSpPr>
        <p:spPr bwMode="gray">
          <a:xfrm rot="16200000" flipH="1">
            <a:off x="2803525" y="3621088"/>
            <a:ext cx="1873250" cy="1873250"/>
          </a:xfrm>
          <a:prstGeom prst="rtTriangl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078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0508" name="Line 60"/>
          <p:cNvSpPr>
            <a:spLocks noChangeShapeType="1"/>
          </p:cNvSpPr>
          <p:nvPr/>
        </p:nvSpPr>
        <p:spPr bwMode="gray">
          <a:xfrm>
            <a:off x="2174875" y="3589338"/>
            <a:ext cx="5070475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lg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0510" name="Rectangle 62"/>
          <p:cNvSpPr>
            <a:spLocks noChangeArrowheads="1"/>
          </p:cNvSpPr>
          <p:nvPr/>
        </p:nvSpPr>
        <p:spPr bwMode="gray">
          <a:xfrm>
            <a:off x="2017879" y="2616200"/>
            <a:ext cx="2661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Консалтинговая</a:t>
            </a:r>
            <a:endParaRPr lang="en-US" alt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0511" name="Rectangle 63"/>
          <p:cNvSpPr>
            <a:spLocks noChangeArrowheads="1"/>
          </p:cNvSpPr>
          <p:nvPr/>
        </p:nvSpPr>
        <p:spPr bwMode="gray">
          <a:xfrm>
            <a:off x="4878388" y="2616200"/>
            <a:ext cx="2285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Юридическая</a:t>
            </a:r>
            <a:endParaRPr lang="en-US" alt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0512" name="Rectangle 64"/>
          <p:cNvSpPr>
            <a:spLocks noChangeArrowheads="1"/>
          </p:cNvSpPr>
          <p:nvPr/>
        </p:nvSpPr>
        <p:spPr bwMode="gray">
          <a:xfrm>
            <a:off x="4878388" y="4076700"/>
            <a:ext cx="2909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</a:rPr>
              <a:t>Образовательная</a:t>
            </a:r>
            <a:endParaRPr lang="en-US" altLang="ru-RU" sz="2400" b="1" dirty="0">
              <a:solidFill>
                <a:srgbClr val="C00000"/>
              </a:solidFill>
            </a:endParaRPr>
          </a:p>
        </p:txBody>
      </p:sp>
      <p:sp>
        <p:nvSpPr>
          <p:cNvPr id="360513" name="Rectangle 65"/>
          <p:cNvSpPr>
            <a:spLocks noChangeArrowheads="1"/>
          </p:cNvSpPr>
          <p:nvPr/>
        </p:nvSpPr>
        <p:spPr bwMode="gray">
          <a:xfrm>
            <a:off x="2139645" y="4076700"/>
            <a:ext cx="2499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Маркетинговая</a:t>
            </a:r>
            <a:endParaRPr lang="en-US" alt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0514" name="Rectangle 66"/>
          <p:cNvSpPr>
            <a:spLocks noChangeArrowheads="1"/>
          </p:cNvSpPr>
          <p:nvPr/>
        </p:nvSpPr>
        <p:spPr bwMode="gray">
          <a:xfrm>
            <a:off x="1071754" y="6144612"/>
            <a:ext cx="7374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EFEFE"/>
                </a:solidFill>
              </a:rPr>
              <a:t>Преакселератор включает несколько видов поддержки</a:t>
            </a:r>
            <a:endParaRPr lang="en-US" altLang="ru-RU" sz="2000" b="1" dirty="0">
              <a:solidFill>
                <a:srgbClr val="FEFEF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2" y="125506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286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>
          <a:xfrm>
            <a:off x="1039360" y="-16476"/>
            <a:ext cx="7958137" cy="1011237"/>
          </a:xfrm>
        </p:spPr>
        <p:txBody>
          <a:bodyPr/>
          <a:lstStyle/>
          <a:p>
            <a:pPr algn="ctr"/>
            <a:r>
              <a:rPr lang="ru-RU" altLang="ru-RU" sz="3200" dirty="0"/>
              <a:t>П</a:t>
            </a:r>
            <a:r>
              <a:rPr lang="ru-RU" altLang="ru-RU" sz="3200" dirty="0" smtClean="0"/>
              <a:t>риоритеты                                  образовательной программы</a:t>
            </a:r>
            <a:endParaRPr lang="en-US" altLang="ru-RU" sz="3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285875" y="3387518"/>
            <a:ext cx="7652178" cy="3108325"/>
            <a:chOff x="1285875" y="2217738"/>
            <a:chExt cx="7652177" cy="3108325"/>
          </a:xfrm>
        </p:grpSpPr>
        <p:sp>
          <p:nvSpPr>
            <p:cNvPr id="474148" name="Line 36"/>
            <p:cNvSpPr>
              <a:spLocks noChangeShapeType="1"/>
            </p:cNvSpPr>
            <p:nvPr/>
          </p:nvSpPr>
          <p:spPr bwMode="auto">
            <a:xfrm flipV="1">
              <a:off x="3389312" y="3097213"/>
              <a:ext cx="608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4149" name="Line 37"/>
            <p:cNvSpPr>
              <a:spLocks noChangeShapeType="1"/>
            </p:cNvSpPr>
            <p:nvPr/>
          </p:nvSpPr>
          <p:spPr bwMode="auto">
            <a:xfrm>
              <a:off x="3455988" y="3773488"/>
              <a:ext cx="541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4150" name="Line 38"/>
            <p:cNvSpPr>
              <a:spLocks noChangeShapeType="1"/>
            </p:cNvSpPr>
            <p:nvPr/>
          </p:nvSpPr>
          <p:spPr bwMode="auto">
            <a:xfrm flipV="1">
              <a:off x="3389312" y="4381500"/>
              <a:ext cx="608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4151" name="Group 39"/>
            <p:cNvGrpSpPr>
              <a:grpSpLocks/>
            </p:cNvGrpSpPr>
            <p:nvPr/>
          </p:nvGrpSpPr>
          <p:grpSpPr bwMode="auto">
            <a:xfrm>
              <a:off x="3117849" y="2420938"/>
              <a:ext cx="879475" cy="338137"/>
              <a:chOff x="1492" y="1538"/>
              <a:chExt cx="624" cy="240"/>
            </a:xfrm>
          </p:grpSpPr>
          <p:sp>
            <p:nvSpPr>
              <p:cNvPr id="474152" name="Line 40"/>
              <p:cNvSpPr>
                <a:spLocks noChangeShapeType="1"/>
              </p:cNvSpPr>
              <p:nvPr/>
            </p:nvSpPr>
            <p:spPr bwMode="auto">
              <a:xfrm>
                <a:off x="1732" y="153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153" name="Line 41"/>
              <p:cNvSpPr>
                <a:spLocks noChangeShapeType="1"/>
              </p:cNvSpPr>
              <p:nvPr/>
            </p:nvSpPr>
            <p:spPr bwMode="auto">
              <a:xfrm flipV="1">
                <a:off x="1492" y="1538"/>
                <a:ext cx="24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4154" name="Group 42"/>
            <p:cNvGrpSpPr>
              <a:grpSpLocks/>
            </p:cNvGrpSpPr>
            <p:nvPr/>
          </p:nvGrpSpPr>
          <p:grpSpPr bwMode="auto">
            <a:xfrm>
              <a:off x="3051174" y="4787900"/>
              <a:ext cx="946150" cy="269875"/>
              <a:chOff x="1444" y="3218"/>
              <a:chExt cx="672" cy="192"/>
            </a:xfrm>
          </p:grpSpPr>
          <p:sp>
            <p:nvSpPr>
              <p:cNvPr id="474155" name="Line 43"/>
              <p:cNvSpPr>
                <a:spLocks noChangeShapeType="1"/>
              </p:cNvSpPr>
              <p:nvPr/>
            </p:nvSpPr>
            <p:spPr bwMode="auto">
              <a:xfrm>
                <a:off x="1732" y="341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156" name="Line 44"/>
              <p:cNvSpPr>
                <a:spLocks noChangeShapeType="1"/>
              </p:cNvSpPr>
              <p:nvPr/>
            </p:nvSpPr>
            <p:spPr bwMode="auto">
              <a:xfrm>
                <a:off x="1444" y="3218"/>
                <a:ext cx="28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4157" name="AutoShape 45"/>
            <p:cNvSpPr>
              <a:spLocks noChangeArrowheads="1"/>
            </p:cNvSpPr>
            <p:nvPr/>
          </p:nvSpPr>
          <p:spPr bwMode="gray">
            <a:xfrm>
              <a:off x="3992563" y="2217738"/>
              <a:ext cx="4945489" cy="4333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58" name="Rectangle 46"/>
            <p:cNvSpPr>
              <a:spLocks noChangeArrowheads="1"/>
            </p:cNvSpPr>
            <p:nvPr/>
          </p:nvSpPr>
          <p:spPr bwMode="auto">
            <a:xfrm>
              <a:off x="4139790" y="2235666"/>
              <a:ext cx="479826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dirty="0"/>
                <a:t>О</a:t>
              </a:r>
              <a:r>
                <a:rPr lang="ru-RU" dirty="0" smtClean="0"/>
                <a:t>сновы коммерциализации инноваций</a:t>
              </a:r>
            </a:p>
            <a:p>
              <a:pPr algn="l" eaLnBrk="0" hangingPunct="0"/>
              <a:endParaRPr lang="en-US" altLang="ru-RU" b="0" dirty="0">
                <a:solidFill>
                  <a:srgbClr val="000000"/>
                </a:solidFill>
              </a:endParaRPr>
            </a:p>
          </p:txBody>
        </p:sp>
        <p:sp>
          <p:nvSpPr>
            <p:cNvPr id="474159" name="AutoShape 47"/>
            <p:cNvSpPr>
              <a:spLocks noChangeArrowheads="1"/>
            </p:cNvSpPr>
            <p:nvPr/>
          </p:nvSpPr>
          <p:spPr bwMode="gray">
            <a:xfrm>
              <a:off x="3992563" y="2882900"/>
              <a:ext cx="4945489" cy="4333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0" name="Rectangle 48"/>
            <p:cNvSpPr>
              <a:spLocks noChangeArrowheads="1"/>
            </p:cNvSpPr>
            <p:nvPr/>
          </p:nvSpPr>
          <p:spPr bwMode="auto">
            <a:xfrm>
              <a:off x="4173346" y="2917607"/>
              <a:ext cx="468692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solidFill>
                    <a:srgbClr val="000000"/>
                  </a:solidFill>
                </a:rPr>
                <a:t>Рассмотрение к</a:t>
              </a:r>
              <a:r>
                <a:rPr lang="ru-RU" dirty="0" smtClean="0"/>
                <a:t>ейсов успешных проектов</a:t>
              </a:r>
              <a:endParaRPr lang="en-US" altLang="ru-RU" b="0" dirty="0">
                <a:solidFill>
                  <a:srgbClr val="000000"/>
                </a:solidFill>
              </a:endParaRPr>
            </a:p>
          </p:txBody>
        </p:sp>
        <p:sp>
          <p:nvSpPr>
            <p:cNvPr id="474161" name="AutoShape 49"/>
            <p:cNvSpPr>
              <a:spLocks noChangeArrowheads="1"/>
            </p:cNvSpPr>
            <p:nvPr/>
          </p:nvSpPr>
          <p:spPr bwMode="gray">
            <a:xfrm>
              <a:off x="3989387" y="3541713"/>
              <a:ext cx="4948664" cy="4349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2" name="Rectangle 50"/>
            <p:cNvSpPr>
              <a:spLocks noChangeArrowheads="1"/>
            </p:cNvSpPr>
            <p:nvPr/>
          </p:nvSpPr>
          <p:spPr bwMode="auto">
            <a:xfrm>
              <a:off x="4195339" y="3584808"/>
              <a:ext cx="38452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ru-RU" altLang="ru-RU" dirty="0">
                  <a:solidFill>
                    <a:srgbClr val="000000"/>
                  </a:solidFill>
                </a:rPr>
                <a:t>Р</a:t>
              </a:r>
              <a:r>
                <a:rPr lang="ru-RU" altLang="ru-RU" b="0" dirty="0" smtClean="0">
                  <a:solidFill>
                    <a:srgbClr val="000000"/>
                  </a:solidFill>
                </a:rPr>
                <a:t>азработка бизнес-плана проекта</a:t>
              </a:r>
              <a:endParaRPr lang="en-US" altLang="ru-RU" b="0" dirty="0">
                <a:solidFill>
                  <a:srgbClr val="000000"/>
                </a:solidFill>
              </a:endParaRPr>
            </a:p>
          </p:txBody>
        </p:sp>
        <p:sp>
          <p:nvSpPr>
            <p:cNvPr id="474163" name="Oval 51"/>
            <p:cNvSpPr>
              <a:spLocks noChangeArrowheads="1"/>
            </p:cNvSpPr>
            <p:nvPr/>
          </p:nvSpPr>
          <p:spPr bwMode="gray">
            <a:xfrm>
              <a:off x="3913187" y="2322513"/>
              <a:ext cx="203200" cy="20161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4" name="Oval 52"/>
            <p:cNvSpPr>
              <a:spLocks noChangeArrowheads="1"/>
            </p:cNvSpPr>
            <p:nvPr/>
          </p:nvSpPr>
          <p:spPr bwMode="gray">
            <a:xfrm>
              <a:off x="3924300" y="3000375"/>
              <a:ext cx="203200" cy="2032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5" name="Oval 53"/>
            <p:cNvSpPr>
              <a:spLocks noChangeArrowheads="1"/>
            </p:cNvSpPr>
            <p:nvPr/>
          </p:nvSpPr>
          <p:spPr bwMode="gray">
            <a:xfrm>
              <a:off x="3924300" y="3671888"/>
              <a:ext cx="203200" cy="2032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6" name="AutoShape 54"/>
            <p:cNvSpPr>
              <a:spLocks noChangeArrowheads="1"/>
            </p:cNvSpPr>
            <p:nvPr/>
          </p:nvSpPr>
          <p:spPr bwMode="gray">
            <a:xfrm>
              <a:off x="3992562" y="4191000"/>
              <a:ext cx="4945488" cy="4349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7" name="Rectangle 55"/>
            <p:cNvSpPr>
              <a:spLocks noChangeArrowheads="1"/>
            </p:cNvSpPr>
            <p:nvPr/>
          </p:nvSpPr>
          <p:spPr bwMode="auto">
            <a:xfrm>
              <a:off x="4192538" y="4226311"/>
              <a:ext cx="46682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ru-RU" altLang="ru-RU" dirty="0">
                  <a:solidFill>
                    <a:srgbClr val="000000"/>
                  </a:solidFill>
                </a:rPr>
                <a:t>О</a:t>
              </a:r>
              <a:r>
                <a:rPr lang="ru-RU" altLang="ru-RU" dirty="0" smtClean="0">
                  <a:solidFill>
                    <a:srgbClr val="000000"/>
                  </a:solidFill>
                </a:rPr>
                <a:t>храна интеллектуальной собственности</a:t>
              </a:r>
              <a:endParaRPr lang="en-US" altLang="ru-RU" b="0" dirty="0">
                <a:solidFill>
                  <a:srgbClr val="000000"/>
                </a:solidFill>
              </a:endParaRPr>
            </a:p>
          </p:txBody>
        </p:sp>
        <p:sp>
          <p:nvSpPr>
            <p:cNvPr id="474168" name="Oval 56"/>
            <p:cNvSpPr>
              <a:spLocks noChangeArrowheads="1"/>
            </p:cNvSpPr>
            <p:nvPr/>
          </p:nvSpPr>
          <p:spPr bwMode="gray">
            <a:xfrm>
              <a:off x="3913187" y="4314825"/>
              <a:ext cx="203200" cy="2032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9" name="AutoShape 57"/>
            <p:cNvSpPr>
              <a:spLocks noChangeArrowheads="1"/>
            </p:cNvSpPr>
            <p:nvPr/>
          </p:nvSpPr>
          <p:spPr bwMode="gray">
            <a:xfrm>
              <a:off x="3992563" y="4892675"/>
              <a:ext cx="4945487" cy="4333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70" name="Rectangle 58"/>
            <p:cNvSpPr>
              <a:spLocks noChangeArrowheads="1"/>
            </p:cNvSpPr>
            <p:nvPr/>
          </p:nvSpPr>
          <p:spPr bwMode="auto">
            <a:xfrm>
              <a:off x="4232070" y="4925794"/>
              <a:ext cx="373005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ru-RU" altLang="ru-RU" dirty="0" smtClean="0">
                  <a:solidFill>
                    <a:srgbClr val="000000"/>
                  </a:solidFill>
                </a:rPr>
                <a:t>П</a:t>
              </a:r>
              <a:r>
                <a:rPr lang="ru-RU" altLang="ru-RU" b="0" dirty="0" smtClean="0">
                  <a:solidFill>
                    <a:srgbClr val="000000"/>
                  </a:solidFill>
                </a:rPr>
                <a:t>одготовка презентации проекта</a:t>
              </a:r>
              <a:endParaRPr lang="en-US" altLang="ru-RU" b="0" dirty="0">
                <a:solidFill>
                  <a:srgbClr val="000000"/>
                </a:solidFill>
              </a:endParaRPr>
            </a:p>
          </p:txBody>
        </p:sp>
        <p:sp>
          <p:nvSpPr>
            <p:cNvPr id="474171" name="Oval 59"/>
            <p:cNvSpPr>
              <a:spLocks noChangeArrowheads="1"/>
            </p:cNvSpPr>
            <p:nvPr/>
          </p:nvSpPr>
          <p:spPr bwMode="gray">
            <a:xfrm>
              <a:off x="3924300" y="5010150"/>
              <a:ext cx="203200" cy="2032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74172" name="Group 60"/>
            <p:cNvGrpSpPr>
              <a:grpSpLocks/>
            </p:cNvGrpSpPr>
            <p:nvPr/>
          </p:nvGrpSpPr>
          <p:grpSpPr bwMode="auto">
            <a:xfrm>
              <a:off x="1285875" y="2551113"/>
              <a:ext cx="2373313" cy="2371725"/>
              <a:chOff x="192" y="1631"/>
              <a:chExt cx="1684" cy="1683"/>
            </a:xfrm>
          </p:grpSpPr>
          <p:sp>
            <p:nvSpPr>
              <p:cNvPr id="474173" name="Oval 61"/>
              <p:cNvSpPr>
                <a:spLocks noChangeArrowheads="1"/>
              </p:cNvSpPr>
              <p:nvPr/>
            </p:nvSpPr>
            <p:spPr bwMode="gray">
              <a:xfrm>
                <a:off x="192" y="1631"/>
                <a:ext cx="1684" cy="16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74174" name="Oval 62"/>
              <p:cNvSpPr>
                <a:spLocks noChangeArrowheads="1"/>
              </p:cNvSpPr>
              <p:nvPr/>
            </p:nvSpPr>
            <p:spPr bwMode="gray">
              <a:xfrm>
                <a:off x="303" y="1740"/>
                <a:ext cx="1461" cy="14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74175" name="Oval 63"/>
              <p:cNvSpPr>
                <a:spLocks noChangeArrowheads="1"/>
              </p:cNvSpPr>
              <p:nvPr/>
            </p:nvSpPr>
            <p:spPr bwMode="gray">
              <a:xfrm>
                <a:off x="288" y="1754"/>
                <a:ext cx="1461" cy="14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74176" name="Oval 64"/>
              <p:cNvSpPr>
                <a:spLocks noChangeArrowheads="1"/>
              </p:cNvSpPr>
              <p:nvPr/>
            </p:nvSpPr>
            <p:spPr bwMode="gray">
              <a:xfrm>
                <a:off x="375" y="1814"/>
                <a:ext cx="1317" cy="131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74177" name="Oval 65"/>
              <p:cNvSpPr>
                <a:spLocks noChangeArrowheads="1"/>
              </p:cNvSpPr>
              <p:nvPr/>
            </p:nvSpPr>
            <p:spPr bwMode="gray">
              <a:xfrm>
                <a:off x="396" y="1835"/>
                <a:ext cx="1276" cy="12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4178" name="Oval 66"/>
              <p:cNvSpPr>
                <a:spLocks noChangeArrowheads="1"/>
              </p:cNvSpPr>
              <p:nvPr/>
            </p:nvSpPr>
            <p:spPr bwMode="gray">
              <a:xfrm>
                <a:off x="412" y="1842"/>
                <a:ext cx="1246" cy="12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4179" name="Oval 67"/>
              <p:cNvSpPr>
                <a:spLocks noChangeArrowheads="1"/>
              </p:cNvSpPr>
              <p:nvPr/>
            </p:nvSpPr>
            <p:spPr bwMode="gray">
              <a:xfrm>
                <a:off x="426" y="1854"/>
                <a:ext cx="1184" cy="116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4180" name="Oval 68"/>
              <p:cNvSpPr>
                <a:spLocks noChangeArrowheads="1"/>
              </p:cNvSpPr>
              <p:nvPr/>
            </p:nvSpPr>
            <p:spPr bwMode="gray">
              <a:xfrm>
                <a:off x="480" y="1872"/>
                <a:ext cx="1053" cy="9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4181" name="Text Box 69"/>
              <p:cNvSpPr txBox="1">
                <a:spLocks noChangeArrowheads="1"/>
              </p:cNvSpPr>
              <p:nvPr/>
            </p:nvSpPr>
            <p:spPr bwMode="gray">
              <a:xfrm>
                <a:off x="383" y="2160"/>
                <a:ext cx="1297" cy="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2500" b="1" i="1" dirty="0" smtClean="0">
                    <a:solidFill>
                      <a:srgbClr val="000000"/>
                    </a:solidFill>
                  </a:rPr>
                  <a:t>Задачи</a:t>
                </a:r>
                <a:r>
                  <a:rPr lang="en-US" altLang="ru-RU" sz="2500" b="1" i="1" dirty="0" smtClean="0">
                    <a:solidFill>
                      <a:srgbClr val="000000"/>
                    </a:solidFill>
                  </a:rPr>
                  <a:t> </a:t>
                </a:r>
                <a:endParaRPr lang="ru-RU" altLang="ru-RU" sz="2500" b="1" i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ru-RU" altLang="ru-RU" sz="2500" b="1" i="1" dirty="0" smtClean="0">
                    <a:solidFill>
                      <a:srgbClr val="000000"/>
                    </a:solidFill>
                  </a:rPr>
                  <a:t>обучения</a:t>
                </a:r>
                <a:endParaRPr lang="en-US" altLang="ru-RU" sz="2500" b="1" i="1" dirty="0">
                  <a:solidFill>
                    <a:srgbClr val="000000"/>
                  </a:solidFill>
                </a:endParaRPr>
              </a:p>
              <a:p>
                <a:endParaRPr lang="en-US" altLang="ru-RU" sz="2500" i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9" name="Group 14"/>
          <p:cNvGrpSpPr>
            <a:grpSpLocks/>
          </p:cNvGrpSpPr>
          <p:nvPr/>
        </p:nvGrpSpPr>
        <p:grpSpPr bwMode="auto">
          <a:xfrm>
            <a:off x="1038035" y="1217803"/>
            <a:ext cx="7900019" cy="1901497"/>
            <a:chOff x="2011" y="1967"/>
            <a:chExt cx="2453" cy="941"/>
          </a:xfrm>
        </p:grpSpPr>
        <p:sp>
          <p:nvSpPr>
            <p:cNvPr id="47" name="AutoShape 15"/>
            <p:cNvSpPr>
              <a:spLocks noChangeArrowheads="1"/>
            </p:cNvSpPr>
            <p:nvPr/>
          </p:nvSpPr>
          <p:spPr bwMode="gray">
            <a:xfrm>
              <a:off x="2011" y="1967"/>
              <a:ext cx="2453" cy="941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chemeClr val="accent1">
                    <a:gamma/>
                    <a:shade val="4431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16"/>
            <p:cNvSpPr>
              <a:spLocks noChangeArrowheads="1"/>
            </p:cNvSpPr>
            <p:nvPr/>
          </p:nvSpPr>
          <p:spPr bwMode="gray">
            <a:xfrm>
              <a:off x="2065" y="1991"/>
              <a:ext cx="2399" cy="52"/>
            </a:xfrm>
            <a:prstGeom prst="roundRect">
              <a:avLst>
                <a:gd name="adj" fmla="val 26389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" name="Text Box 17"/>
          <p:cNvSpPr txBox="1">
            <a:spLocks noChangeArrowheads="1"/>
          </p:cNvSpPr>
          <p:nvPr/>
        </p:nvSpPr>
        <p:spPr bwMode="white">
          <a:xfrm>
            <a:off x="1516204" y="752617"/>
            <a:ext cx="742184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marL="457200" indent="-457200" algn="r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ru-RU" sz="2800" b="1" dirty="0" smtClean="0">
                <a:solidFill>
                  <a:srgbClr val="FFFFFF"/>
                </a:solidFill>
              </a:rPr>
              <a:t>Цель обучения: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</a:rPr>
              <a:t>          Повысить уровень знаний / умений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</a:rPr>
              <a:t>          резидентов в плане подготовки 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</a:rPr>
              <a:t>          и продвижения инновационных проектов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656" y="2008053"/>
            <a:ext cx="1524003" cy="152400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3" y="116541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49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40508"/>
            <a:ext cx="7273925" cy="508000"/>
          </a:xfrm>
        </p:spPr>
        <p:txBody>
          <a:bodyPr/>
          <a:lstStyle/>
          <a:p>
            <a:pPr algn="ctr"/>
            <a:r>
              <a:rPr lang="ru-RU" altLang="ru-RU" sz="3200" dirty="0"/>
              <a:t>Ч</a:t>
            </a:r>
            <a:r>
              <a:rPr lang="ru-RU" altLang="ru-RU" sz="3200" dirty="0" smtClean="0"/>
              <a:t>то получит резидент</a:t>
            </a:r>
            <a:r>
              <a:rPr lang="ru-RU" sz="3200" b="1" dirty="0" smtClean="0"/>
              <a:t>  </a:t>
            </a:r>
            <a:br>
              <a:rPr lang="ru-RU" sz="3200" b="1" dirty="0" smtClean="0"/>
            </a:br>
            <a:endParaRPr lang="ru-RU" sz="32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52736"/>
            <a:ext cx="8208912" cy="41052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Aft>
                <a:spcPts val="1200"/>
              </a:spcAft>
              <a:buFontTx/>
              <a:buNone/>
            </a:pPr>
            <a:r>
              <a:rPr lang="ru-RU" sz="2400" u="sng" dirty="0" smtClean="0"/>
              <a:t>В результате обучения резидент приобретает:</a:t>
            </a:r>
            <a:endParaRPr lang="ru-RU" sz="2400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0" dirty="0" smtClean="0"/>
              <a:t>Текст слайда</a:t>
            </a:r>
            <a:r>
              <a:rPr lang="ru-RU" sz="2400" b="1" dirty="0" smtClean="0"/>
              <a:t> </a:t>
            </a:r>
            <a:r>
              <a:rPr lang="ru-RU" sz="2000" b="0" dirty="0" smtClean="0"/>
              <a:t>(вариант оформления)                                                                                   </a:t>
            </a:r>
            <a:endParaRPr lang="ru-RU" sz="2400" b="0" dirty="0" smtClean="0"/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064860262"/>
              </p:ext>
            </p:extLst>
          </p:nvPr>
        </p:nvGraphicFramePr>
        <p:xfrm>
          <a:off x="869658" y="1669409"/>
          <a:ext cx="8014283" cy="512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5" descr="1"/>
          <p:cNvPicPr>
            <a:picLocks noChangeAspect="1" noChangeArrowheads="1"/>
          </p:cNvPicPr>
          <p:nvPr/>
        </p:nvPicPr>
        <p:blipFill>
          <a:blip r:embed="rId7" cstate="print"/>
          <a:srcRect b="28612"/>
          <a:stretch>
            <a:fillRect/>
          </a:stretch>
        </p:blipFill>
        <p:spPr bwMode="auto">
          <a:xfrm>
            <a:off x="7296223" y="3493316"/>
            <a:ext cx="1701800" cy="1905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" y="116541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7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360" y="172998"/>
            <a:ext cx="7958137" cy="1011237"/>
          </a:xfrm>
        </p:spPr>
        <p:txBody>
          <a:bodyPr/>
          <a:lstStyle/>
          <a:p>
            <a:pPr algn="ctr"/>
            <a:r>
              <a:rPr lang="ru-RU" altLang="ru-RU" sz="3600" dirty="0"/>
              <a:t>Ф</a:t>
            </a:r>
            <a:r>
              <a:rPr lang="ru-RU" altLang="ru-RU" sz="3600" dirty="0" smtClean="0"/>
              <a:t>ормы обучения</a:t>
            </a:r>
            <a:endParaRPr lang="en-US" altLang="ru-RU" sz="3600" dirty="0"/>
          </a:p>
        </p:txBody>
      </p:sp>
      <p:sp>
        <p:nvSpPr>
          <p:cNvPr id="482307" name="AutoShape 3"/>
          <p:cNvSpPr>
            <a:spLocks noChangeArrowheads="1"/>
          </p:cNvSpPr>
          <p:nvPr/>
        </p:nvSpPr>
        <p:spPr bwMode="gray">
          <a:xfrm>
            <a:off x="5722722" y="2220913"/>
            <a:ext cx="2686266" cy="1163637"/>
          </a:xfrm>
          <a:prstGeom prst="homePlate">
            <a:avLst>
              <a:gd name="adj" fmla="val 39013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2308" name="AutoShape 4"/>
          <p:cNvSpPr>
            <a:spLocks noChangeArrowheads="1"/>
          </p:cNvSpPr>
          <p:nvPr/>
        </p:nvSpPr>
        <p:spPr bwMode="gray">
          <a:xfrm>
            <a:off x="3549650" y="2220913"/>
            <a:ext cx="2855913" cy="1163637"/>
          </a:xfrm>
          <a:prstGeom prst="homePlate">
            <a:avLst>
              <a:gd name="adj" fmla="val 42291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2309" name="AutoShape 5"/>
          <p:cNvSpPr>
            <a:spLocks noChangeArrowheads="1"/>
          </p:cNvSpPr>
          <p:nvPr/>
        </p:nvSpPr>
        <p:spPr bwMode="gray">
          <a:xfrm>
            <a:off x="1614488" y="2220913"/>
            <a:ext cx="2455862" cy="1163637"/>
          </a:xfrm>
          <a:prstGeom prst="homePlate">
            <a:avLst>
              <a:gd name="adj" fmla="val 42796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2310" name="Group 6"/>
          <p:cNvGrpSpPr>
            <a:grpSpLocks/>
          </p:cNvGrpSpPr>
          <p:nvPr/>
        </p:nvGrpSpPr>
        <p:grpSpPr bwMode="auto">
          <a:xfrm>
            <a:off x="1212850" y="3989388"/>
            <a:ext cx="7613650" cy="2795974"/>
            <a:chOff x="479" y="2711"/>
            <a:chExt cx="4796" cy="1271"/>
          </a:xfrm>
        </p:grpSpPr>
        <p:grpSp>
          <p:nvGrpSpPr>
            <p:cNvPr id="482311" name="Group 7"/>
            <p:cNvGrpSpPr>
              <a:grpSpLocks/>
            </p:cNvGrpSpPr>
            <p:nvPr/>
          </p:nvGrpSpPr>
          <p:grpSpPr bwMode="auto">
            <a:xfrm>
              <a:off x="479" y="2711"/>
              <a:ext cx="4796" cy="1271"/>
              <a:chOff x="479" y="2711"/>
              <a:chExt cx="4796" cy="1271"/>
            </a:xfrm>
          </p:grpSpPr>
          <p:sp>
            <p:nvSpPr>
              <p:cNvPr id="482312" name="AutoShape 8"/>
              <p:cNvSpPr>
                <a:spLocks noChangeArrowheads="1"/>
              </p:cNvSpPr>
              <p:nvPr/>
            </p:nvSpPr>
            <p:spPr bwMode="gray">
              <a:xfrm flipV="1">
                <a:off x="549" y="2711"/>
                <a:ext cx="4653" cy="217"/>
              </a:xfrm>
              <a:custGeom>
                <a:avLst/>
                <a:gdLst>
                  <a:gd name="G0" fmla="+- 2158 0 0"/>
                  <a:gd name="G1" fmla="+- 21600 0 2158"/>
                  <a:gd name="G2" fmla="*/ 2158 1 2"/>
                  <a:gd name="G3" fmla="+- 21600 0 G2"/>
                  <a:gd name="G4" fmla="+/ 2158 21600 2"/>
                  <a:gd name="G5" fmla="+/ G1 0 2"/>
                  <a:gd name="G6" fmla="*/ 21600 21600 2158"/>
                  <a:gd name="G7" fmla="*/ G6 1 2"/>
                  <a:gd name="G8" fmla="+- 21600 0 G7"/>
                  <a:gd name="G9" fmla="*/ 21600 1 2"/>
                  <a:gd name="G10" fmla="+- 2158 0 G9"/>
                  <a:gd name="G11" fmla="?: G10 G8 0"/>
                  <a:gd name="G12" fmla="?: G10 G7 21600"/>
                  <a:gd name="T0" fmla="*/ 20521 w 21600"/>
                  <a:gd name="T1" fmla="*/ 10800 h 21600"/>
                  <a:gd name="T2" fmla="*/ 10800 w 21600"/>
                  <a:gd name="T3" fmla="*/ 21600 h 21600"/>
                  <a:gd name="T4" fmla="*/ 1079 w 21600"/>
                  <a:gd name="T5" fmla="*/ 10800 h 21600"/>
                  <a:gd name="T6" fmla="*/ 10800 w 21600"/>
                  <a:gd name="T7" fmla="*/ 0 h 21600"/>
                  <a:gd name="T8" fmla="*/ 2879 w 21600"/>
                  <a:gd name="T9" fmla="*/ 2879 h 21600"/>
                  <a:gd name="T10" fmla="*/ 18721 w 21600"/>
                  <a:gd name="T11" fmla="*/ 1872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58" y="21600"/>
                    </a:lnTo>
                    <a:lnTo>
                      <a:pt x="194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9CB">
                      <a:gamma/>
                      <a:tint val="54510"/>
                      <a:invGamma/>
                    </a:srgbClr>
                  </a:gs>
                  <a:gs pos="100000">
                    <a:srgbClr val="9DB9CB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82313" name="AutoShape 9"/>
              <p:cNvSpPr>
                <a:spLocks noChangeArrowheads="1"/>
              </p:cNvSpPr>
              <p:nvPr/>
            </p:nvSpPr>
            <p:spPr bwMode="gray">
              <a:xfrm>
                <a:off x="479" y="2932"/>
                <a:ext cx="4796" cy="1050"/>
              </a:xfrm>
              <a:prstGeom prst="roundRect">
                <a:avLst>
                  <a:gd name="adj" fmla="val 9514"/>
                </a:avLst>
              </a:prstGeom>
              <a:gradFill rotWithShape="1">
                <a:gsLst>
                  <a:gs pos="0">
                    <a:srgbClr val="9DB9CB">
                      <a:gamma/>
                      <a:shade val="81961"/>
                      <a:invGamma/>
                    </a:srgbClr>
                  </a:gs>
                  <a:gs pos="50000">
                    <a:srgbClr val="9DB9CB"/>
                  </a:gs>
                  <a:gs pos="100000">
                    <a:srgbClr val="9DB9CB">
                      <a:gamma/>
                      <a:shade val="81961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82314" name="AutoShape 10"/>
            <p:cNvSpPr>
              <a:spLocks noChangeArrowheads="1"/>
            </p:cNvSpPr>
            <p:nvPr/>
          </p:nvSpPr>
          <p:spPr bwMode="gray">
            <a:xfrm>
              <a:off x="592" y="3190"/>
              <a:ext cx="4520" cy="674"/>
            </a:xfrm>
            <a:prstGeom prst="roundRect">
              <a:avLst>
                <a:gd name="adj" fmla="val 9782"/>
              </a:avLst>
            </a:prstGeom>
            <a:solidFill>
              <a:schemeClr val="folHlink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82315" name="Rectangle 11"/>
          <p:cNvSpPr>
            <a:spLocks noChangeArrowheads="1"/>
          </p:cNvSpPr>
          <p:nvPr/>
        </p:nvSpPr>
        <p:spPr bwMode="gray">
          <a:xfrm>
            <a:off x="1869991" y="2578061"/>
            <a:ext cx="1773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400" dirty="0" smtClean="0">
                <a:solidFill>
                  <a:srgbClr val="FEFEFE"/>
                </a:solidFill>
              </a:rPr>
              <a:t>Семинары</a:t>
            </a:r>
            <a:endParaRPr lang="en-US" altLang="ru-RU" sz="2400" dirty="0">
              <a:solidFill>
                <a:srgbClr val="FEFEFE"/>
              </a:solidFill>
            </a:endParaRPr>
          </a:p>
        </p:txBody>
      </p:sp>
      <p:sp>
        <p:nvSpPr>
          <p:cNvPr id="482316" name="Text Box 12"/>
          <p:cNvSpPr txBox="1">
            <a:spLocks noChangeArrowheads="1"/>
          </p:cNvSpPr>
          <p:nvPr/>
        </p:nvSpPr>
        <p:spPr bwMode="gray">
          <a:xfrm>
            <a:off x="2135272" y="5020568"/>
            <a:ext cx="717489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</a:rPr>
              <a:t>институт </a:t>
            </a:r>
            <a:r>
              <a:rPr lang="ru-RU" alt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менторства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</a:rPr>
              <a:t> (наставничества)</a:t>
            </a:r>
          </a:p>
          <a:p>
            <a:pPr marL="342900" indent="-342900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</a:rPr>
              <a:t>рекомендации экспертов</a:t>
            </a:r>
          </a:p>
          <a:p>
            <a:pPr marL="342900" indent="-342900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</a:rPr>
              <a:t>определение целей и задач проекта резидента</a:t>
            </a:r>
          </a:p>
          <a:p>
            <a:pPr marL="342900" indent="-342900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</a:rPr>
              <a:t>диагностика слабых мест проекта резидента</a:t>
            </a:r>
          </a:p>
          <a:p>
            <a:pPr eaLnBrk="0" hangingPunct="0"/>
            <a:endParaRPr lang="ru-RU" altLang="ru-RU" sz="2000" dirty="0" smtClean="0">
              <a:solidFill>
                <a:srgbClr val="FEFFFF"/>
              </a:solidFill>
            </a:endParaRPr>
          </a:p>
          <a:p>
            <a:pPr eaLnBrk="0" hangingPunct="0"/>
            <a:endParaRPr lang="en-US" altLang="ru-RU" b="0" dirty="0">
              <a:solidFill>
                <a:srgbClr val="FEFFFF"/>
              </a:solidFill>
            </a:endParaRPr>
          </a:p>
        </p:txBody>
      </p:sp>
      <p:sp>
        <p:nvSpPr>
          <p:cNvPr id="482317" name="Rectangle 13"/>
          <p:cNvSpPr>
            <a:spLocks noChangeArrowheads="1"/>
          </p:cNvSpPr>
          <p:nvPr/>
        </p:nvSpPr>
        <p:spPr bwMode="gray">
          <a:xfrm>
            <a:off x="4275138" y="2586299"/>
            <a:ext cx="1492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2400" dirty="0" smtClean="0">
                <a:solidFill>
                  <a:srgbClr val="FEFEFE"/>
                </a:solidFill>
              </a:rPr>
              <a:t>Тренинги</a:t>
            </a:r>
            <a:endParaRPr lang="en-US" altLang="ru-RU" sz="2400" dirty="0">
              <a:solidFill>
                <a:srgbClr val="FEFEFE"/>
              </a:solidFill>
            </a:endParaRPr>
          </a:p>
        </p:txBody>
      </p:sp>
      <p:sp>
        <p:nvSpPr>
          <p:cNvPr id="482318" name="Rectangle 14"/>
          <p:cNvSpPr>
            <a:spLocks noChangeArrowheads="1"/>
          </p:cNvSpPr>
          <p:nvPr/>
        </p:nvSpPr>
        <p:spPr bwMode="gray">
          <a:xfrm>
            <a:off x="5980664" y="2190875"/>
            <a:ext cx="25705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400" dirty="0" smtClean="0">
                <a:solidFill>
                  <a:srgbClr val="FEFEFE"/>
                </a:solidFill>
              </a:rPr>
              <a:t>   </a:t>
            </a:r>
            <a:r>
              <a:rPr lang="ru-RU" altLang="ru-RU" sz="2000" dirty="0" smtClean="0">
                <a:solidFill>
                  <a:srgbClr val="FEFEFE"/>
                </a:solidFill>
              </a:rPr>
              <a:t>Электронные</a:t>
            </a:r>
          </a:p>
          <a:p>
            <a:pPr eaLnBrk="0" hangingPunct="0"/>
            <a:r>
              <a:rPr lang="ru-RU" altLang="ru-RU" sz="2000" dirty="0">
                <a:solidFill>
                  <a:srgbClr val="FEFEFE"/>
                </a:solidFill>
              </a:rPr>
              <a:t> </a:t>
            </a:r>
            <a:r>
              <a:rPr lang="ru-RU" altLang="ru-RU" sz="2000" dirty="0" smtClean="0">
                <a:solidFill>
                  <a:srgbClr val="FEFEFE"/>
                </a:solidFill>
              </a:rPr>
              <a:t>             курсы,</a:t>
            </a:r>
          </a:p>
          <a:p>
            <a:pPr eaLnBrk="0" hangingPunct="0"/>
            <a:r>
              <a:rPr lang="ru-RU" altLang="ru-RU" sz="2000" dirty="0" smtClean="0">
                <a:solidFill>
                  <a:srgbClr val="FEFEFE"/>
                </a:solidFill>
              </a:rPr>
              <a:t>         </a:t>
            </a:r>
            <a:r>
              <a:rPr lang="ru-RU" altLang="ru-RU" sz="2000" dirty="0" err="1" smtClean="0">
                <a:solidFill>
                  <a:srgbClr val="FEFEFE"/>
                </a:solidFill>
              </a:rPr>
              <a:t>вебинары</a:t>
            </a:r>
            <a:endParaRPr lang="en-US" altLang="ru-RU" sz="2000" dirty="0">
              <a:solidFill>
                <a:srgbClr val="FEFEFE"/>
              </a:solidFill>
            </a:endParaRPr>
          </a:p>
        </p:txBody>
      </p:sp>
      <p:sp>
        <p:nvSpPr>
          <p:cNvPr id="482319" name="Rectangle 15"/>
          <p:cNvSpPr>
            <a:spLocks noChangeArrowheads="1"/>
          </p:cNvSpPr>
          <p:nvPr/>
        </p:nvSpPr>
        <p:spPr bwMode="black">
          <a:xfrm>
            <a:off x="1937822" y="1378591"/>
            <a:ext cx="5995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«Обучаем, продвигая проект»</a:t>
            </a:r>
            <a:endParaRPr lang="en-US" altLang="ru-RU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2320" name="Rectangle 16"/>
          <p:cNvSpPr>
            <a:spLocks noChangeArrowheads="1"/>
          </p:cNvSpPr>
          <p:nvPr/>
        </p:nvSpPr>
        <p:spPr bwMode="black">
          <a:xfrm>
            <a:off x="2898775" y="4497348"/>
            <a:ext cx="4572000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ru-RU" sz="2400" b="0" dirty="0">
                <a:solidFill>
                  <a:srgbClr val="F8F8F8"/>
                </a:solidFill>
              </a:rPr>
              <a:t> </a:t>
            </a:r>
            <a:r>
              <a:rPr lang="en-US" altLang="ru-RU" sz="2800" b="0" dirty="0">
                <a:solidFill>
                  <a:srgbClr val="F8F8F8"/>
                </a:solidFill>
              </a:rPr>
              <a:t>[ </a:t>
            </a:r>
            <a:r>
              <a:rPr lang="ru-RU" altLang="ru-RU" sz="2800" b="0" dirty="0" smtClean="0">
                <a:solidFill>
                  <a:srgbClr val="F8F8F8"/>
                </a:solidFill>
              </a:rPr>
              <a:t>Особенности обучения</a:t>
            </a:r>
            <a:r>
              <a:rPr lang="en-US" altLang="ru-RU" sz="2800" b="0" dirty="0" smtClean="0">
                <a:solidFill>
                  <a:srgbClr val="F8F8F8"/>
                </a:solidFill>
              </a:rPr>
              <a:t> </a:t>
            </a:r>
            <a:r>
              <a:rPr lang="en-US" altLang="ru-RU" sz="2800" b="0" dirty="0">
                <a:solidFill>
                  <a:srgbClr val="F8F8F8"/>
                </a:solidFill>
              </a:rPr>
              <a:t>]</a:t>
            </a:r>
          </a:p>
        </p:txBody>
      </p:sp>
      <p:grpSp>
        <p:nvGrpSpPr>
          <p:cNvPr id="482321" name="Group 17"/>
          <p:cNvGrpSpPr>
            <a:grpSpLocks/>
          </p:cNvGrpSpPr>
          <p:nvPr/>
        </p:nvGrpSpPr>
        <p:grpSpPr bwMode="auto">
          <a:xfrm>
            <a:off x="1209675" y="3619500"/>
            <a:ext cx="3833813" cy="536575"/>
            <a:chOff x="465" y="2273"/>
            <a:chExt cx="2415" cy="338"/>
          </a:xfrm>
        </p:grpSpPr>
        <p:sp>
          <p:nvSpPr>
            <p:cNvPr id="482322" name="AutoShape 18"/>
            <p:cNvSpPr>
              <a:spLocks noChangeArrowheads="1"/>
            </p:cNvSpPr>
            <p:nvPr/>
          </p:nvSpPr>
          <p:spPr bwMode="gray">
            <a:xfrm>
              <a:off x="465" y="2273"/>
              <a:ext cx="2415" cy="33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2323" name="Picture 19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5" y="2284"/>
              <a:ext cx="2376" cy="146"/>
            </a:xfrm>
            <a:prstGeom prst="rect">
              <a:avLst/>
            </a:prstGeom>
            <a:solidFill>
              <a:schemeClr val="hlink"/>
            </a:solidFill>
          </p:spPr>
        </p:pic>
      </p:grpSp>
      <p:grpSp>
        <p:nvGrpSpPr>
          <p:cNvPr id="482324" name="Group 20"/>
          <p:cNvGrpSpPr>
            <a:grpSpLocks/>
          </p:cNvGrpSpPr>
          <p:nvPr/>
        </p:nvGrpSpPr>
        <p:grpSpPr bwMode="auto">
          <a:xfrm>
            <a:off x="5195888" y="3622675"/>
            <a:ext cx="3556000" cy="536575"/>
            <a:chOff x="2976" y="2275"/>
            <a:chExt cx="2240" cy="338"/>
          </a:xfrm>
          <a:gradFill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</a:gradFill>
        </p:grpSpPr>
        <p:sp>
          <p:nvSpPr>
            <p:cNvPr id="482325" name="AutoShape 21"/>
            <p:cNvSpPr>
              <a:spLocks noChangeArrowheads="1"/>
            </p:cNvSpPr>
            <p:nvPr/>
          </p:nvSpPr>
          <p:spPr bwMode="gray">
            <a:xfrm>
              <a:off x="2976" y="2275"/>
              <a:ext cx="2240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2326" name="Picture 22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97" y="2285"/>
              <a:ext cx="2210" cy="146"/>
            </a:xfrm>
            <a:prstGeom prst="rect">
              <a:avLst/>
            </a:prstGeom>
            <a:grpFill/>
          </p:spPr>
        </p:pic>
      </p:grpSp>
      <p:sp>
        <p:nvSpPr>
          <p:cNvPr id="482327" name="Rectangle 23"/>
          <p:cNvSpPr>
            <a:spLocks noChangeArrowheads="1"/>
          </p:cNvSpPr>
          <p:nvPr/>
        </p:nvSpPr>
        <p:spPr bwMode="white">
          <a:xfrm>
            <a:off x="5589588" y="3678238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FEFFFF"/>
                </a:solidFill>
              </a:rPr>
              <a:t>Дистанционная</a:t>
            </a:r>
            <a:endParaRPr lang="en-US" altLang="ru-RU" sz="2400" b="1" dirty="0">
              <a:solidFill>
                <a:srgbClr val="FEFFFF"/>
              </a:solidFill>
            </a:endParaRPr>
          </a:p>
        </p:txBody>
      </p:sp>
      <p:sp>
        <p:nvSpPr>
          <p:cNvPr id="482328" name="Rectangle 24"/>
          <p:cNvSpPr>
            <a:spLocks noChangeArrowheads="1"/>
          </p:cNvSpPr>
          <p:nvPr/>
        </p:nvSpPr>
        <p:spPr bwMode="white">
          <a:xfrm>
            <a:off x="1690688" y="3678238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0" dirty="0" smtClean="0">
                <a:solidFill>
                  <a:srgbClr val="FEFFFF"/>
                </a:solidFill>
              </a:rPr>
              <a:t>Очная</a:t>
            </a:r>
            <a:endParaRPr lang="en-US" altLang="ru-RU" sz="2400" b="0" dirty="0">
              <a:solidFill>
                <a:srgbClr val="FE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59066" y="324433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34953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3" y="125506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183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42064"/>
            <a:ext cx="7273925" cy="508000"/>
          </a:xfrm>
        </p:spPr>
        <p:txBody>
          <a:bodyPr/>
          <a:lstStyle/>
          <a:p>
            <a:pPr algn="ctr"/>
            <a:r>
              <a:rPr lang="ru-RU" altLang="ru-RU" sz="2400" dirty="0" smtClean="0"/>
              <a:t>Преакселератор </a:t>
            </a:r>
            <a:r>
              <a:rPr lang="ru-RU" altLang="ru-RU" sz="2400" dirty="0"/>
              <a:t>в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образовательном </a:t>
            </a:r>
            <a:r>
              <a:rPr lang="ru-RU" altLang="ru-RU" sz="2400" dirty="0"/>
              <a:t>процессе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Университета</a:t>
            </a:r>
            <a:endParaRPr lang="ru-RU" sz="2400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79279286"/>
              </p:ext>
            </p:extLst>
          </p:nvPr>
        </p:nvGraphicFramePr>
        <p:xfrm>
          <a:off x="971600" y="1347572"/>
          <a:ext cx="7958216" cy="516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5506"/>
            <a:ext cx="918685" cy="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9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theme1.xml><?xml version="1.0" encoding="utf-8"?>
<a:theme xmlns:a="http://schemas.openxmlformats.org/drawingml/2006/main" name="16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0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1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2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516</Words>
  <Application>Microsoft Office PowerPoint</Application>
  <PresentationFormat>Экран (4:3)</PresentationFormat>
  <Paragraphs>140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16_437TGp_bizpeople_light_ani</vt:lpstr>
      <vt:lpstr>30_437TGp_bizpeople_light_ani</vt:lpstr>
      <vt:lpstr>31_437TGp_bizpeople_light_ani</vt:lpstr>
      <vt:lpstr>32_437TGp_bizpeople_light_ani</vt:lpstr>
      <vt:lpstr>         ПРЕАКСЕЛЕРЦИОННАЯ ПРОГРАММА  для участников программы «УМНИК»</vt:lpstr>
      <vt:lpstr>Акселератор –                    основные понятия   </vt:lpstr>
      <vt:lpstr>Акселератор –                    основные понятия   </vt:lpstr>
      <vt:lpstr>Акселератор –                    основные понятия   </vt:lpstr>
      <vt:lpstr>Программы  преакселерации </vt:lpstr>
      <vt:lpstr>Приоритеты                                  образовательной программы</vt:lpstr>
      <vt:lpstr>Что получит резидент   </vt:lpstr>
      <vt:lpstr>Формы обучения</vt:lpstr>
      <vt:lpstr>Преакселератор в  образовательном процессе  Университета</vt:lpstr>
      <vt:lpstr>Организационная форма</vt:lpstr>
      <vt:lpstr>Работы выполняемые в рамках преакселератора</vt:lpstr>
      <vt:lpstr>    Контактная информация  Московский технический университет связи и информатики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 инновационно-технологических центров России при поддержке Фонда содействия инновациям      Регламент мониторинга. Порядок представления отчетности при                     выполнении контрактов</dc:title>
  <dc:creator>Andy Yurievich</dc:creator>
  <cp:lastModifiedBy>Митрофанов</cp:lastModifiedBy>
  <cp:revision>43</cp:revision>
  <dcterms:created xsi:type="dcterms:W3CDTF">2017-05-23T11:21:50Z</dcterms:created>
  <dcterms:modified xsi:type="dcterms:W3CDTF">2020-11-19T07:44:13Z</dcterms:modified>
</cp:coreProperties>
</file>